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85" r:id="rId4"/>
    <p:sldId id="286" r:id="rId5"/>
    <p:sldId id="284" r:id="rId6"/>
    <p:sldId id="259" r:id="rId7"/>
    <p:sldId id="260" r:id="rId8"/>
    <p:sldId id="287" r:id="rId9"/>
    <p:sldId id="288" r:id="rId10"/>
    <p:sldId id="289" r:id="rId11"/>
    <p:sldId id="261" r:id="rId12"/>
    <p:sldId id="263" r:id="rId13"/>
    <p:sldId id="266" r:id="rId14"/>
    <p:sldId id="267" r:id="rId15"/>
    <p:sldId id="268" r:id="rId16"/>
    <p:sldId id="269" r:id="rId17"/>
    <p:sldId id="271" r:id="rId18"/>
    <p:sldId id="272" r:id="rId19"/>
    <p:sldId id="274" r:id="rId20"/>
    <p:sldId id="275" r:id="rId21"/>
    <p:sldId id="296" r:id="rId22"/>
    <p:sldId id="304" r:id="rId23"/>
    <p:sldId id="305" r:id="rId24"/>
    <p:sldId id="308" r:id="rId25"/>
    <p:sldId id="310" r:id="rId26"/>
    <p:sldId id="311" r:id="rId27"/>
    <p:sldId id="312" r:id="rId28"/>
    <p:sldId id="313" r:id="rId29"/>
    <p:sldId id="28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s.moradian\Desktop\temp\Slide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5589F-2EB1-4C8E-A80B-B6C87C864A34}" type="slidenum">
              <a:rPr lang="en-US">
                <a:solidFill>
                  <a:srgbClr val="D253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2533C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4F3C7-9632-4070-829C-BEB264889CBF}" type="datetimeFigureOut">
              <a:rPr lang="en-US">
                <a:solidFill>
                  <a:srgbClr val="F3F2DC"/>
                </a:solidFill>
              </a:rPr>
              <a:pPr>
                <a:defRPr/>
              </a:pPr>
              <a:t>11/10/2020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3F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99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s.moradian\Desktop\temp\Slide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42412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93404-6B3A-4C36-A15E-5EFB82433B7F}" type="datetimeFigureOut">
              <a:rPr lang="en-US">
                <a:solidFill>
                  <a:srgbClr val="F3F2DC"/>
                </a:solidFill>
              </a:rPr>
              <a:pPr>
                <a:defRPr/>
              </a:pPr>
              <a:t>11/10/2020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41429-DB28-40D8-95BE-CB17704DD978}" type="slidenum">
              <a:rPr lang="en-US">
                <a:solidFill>
                  <a:srgbClr val="D253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25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31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s.moradian\Desktop\temp\Slide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42412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9AFB9-441E-430D-826F-24422972D6BB}" type="datetimeFigureOut">
              <a:rPr lang="en-US">
                <a:solidFill>
                  <a:srgbClr val="F3F2DC"/>
                </a:solidFill>
              </a:rPr>
              <a:pPr>
                <a:defRPr/>
              </a:pPr>
              <a:t>11/10/2020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3F2DC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98961-A086-4FA9-9578-02A97A9759D5}" type="slidenum">
              <a:rPr lang="en-US">
                <a:solidFill>
                  <a:srgbClr val="D253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25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8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s.moradian\Desktop\temp\Slide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200" y="6288088"/>
            <a:ext cx="18875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FAB13-22F6-431F-B9E3-03E9C1AAC8ED}" type="datetimeFigureOut">
              <a:rPr lang="en-US">
                <a:solidFill>
                  <a:srgbClr val="F3F2DC"/>
                </a:solidFill>
              </a:rPr>
              <a:pPr>
                <a:defRPr/>
              </a:pPr>
              <a:t>11/10/2020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400" y="6288088"/>
            <a:ext cx="2676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3F2DC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D7DC0-C873-41ED-94D6-4BA259A7CBAC}" type="slidenum">
              <a:rPr lang="en-US">
                <a:solidFill>
                  <a:srgbClr val="D253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25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95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s.moradian\Desktop\temp\Slide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65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74238-4050-4E10-A614-60DC5D934B09}" type="datetimeFigureOut">
              <a:rPr lang="en-US">
                <a:solidFill>
                  <a:srgbClr val="F3F2DC"/>
                </a:solidFill>
              </a:rPr>
              <a:pPr>
                <a:defRPr/>
              </a:pPr>
              <a:t>11/10/2020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088"/>
            <a:ext cx="52181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3F2DC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13FBD-7A7F-4C66-9C9C-ADDB1227F323}" type="slidenum">
              <a:rPr lang="en-US">
                <a:solidFill>
                  <a:srgbClr val="D253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25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635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s.moradian\Desktop\temp\Slide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42412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65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F11F3-B19E-4E7E-B823-A2218BCA4E85}" type="datetimeFigureOut">
              <a:rPr lang="en-US">
                <a:solidFill>
                  <a:srgbClr val="F3F2DC"/>
                </a:solidFill>
              </a:rPr>
              <a:pPr>
                <a:defRPr/>
              </a:pPr>
              <a:t>11/10/2020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088"/>
            <a:ext cx="52181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3F2DC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A8F32-66DC-4000-94C2-2A2ED8E22C8B}" type="slidenum">
              <a:rPr lang="en-US">
                <a:solidFill>
                  <a:srgbClr val="D253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25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603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s.moradian\Desktop\temp\Slide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D7205-6A4A-461A-AB02-9BFC71F3E6F6}" type="datetimeFigureOut">
              <a:rPr lang="en-US">
                <a:solidFill>
                  <a:srgbClr val="F3F2DC"/>
                </a:solidFill>
              </a:rPr>
              <a:pPr>
                <a:defRPr/>
              </a:pPr>
              <a:t>11/10/2020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3F2DC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8E256-3142-4813-9C77-CCA154EFF522}" type="slidenum">
              <a:rPr lang="en-US">
                <a:solidFill>
                  <a:srgbClr val="D253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25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110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s.moradian\Desktop\temp\Slide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40E2A-E553-4128-A779-63CC763D5E9F}" type="datetimeFigureOut">
              <a:rPr lang="en-US">
                <a:solidFill>
                  <a:srgbClr val="F3F2DC"/>
                </a:solidFill>
              </a:rPr>
              <a:pPr>
                <a:defRPr/>
              </a:pPr>
              <a:t>11/10/2020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3F2DC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88BD1-96B4-42BE-8BC8-5A3073AE50FB}" type="slidenum">
              <a:rPr lang="en-US">
                <a:solidFill>
                  <a:srgbClr val="D253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25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359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Documents and Settings\s.moradian\Desktop\temp\Slide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D6ADB-3B39-41FD-BDC6-B5A436196FE4}" type="datetimeFigureOut">
              <a:rPr lang="en-US">
                <a:solidFill>
                  <a:srgbClr val="F3F2DC"/>
                </a:solidFill>
              </a:rPr>
              <a:pPr>
                <a:defRPr/>
              </a:pPr>
              <a:t>11/10/2020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3F2DC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F5694-1F2C-43FF-BAFA-03CC1C23E551}" type="slidenum">
              <a:rPr lang="en-US">
                <a:solidFill>
                  <a:srgbClr val="D253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25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033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s.moradian\Desktop\temp\Slide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>
            <a:noAutofit/>
          </a:bodyPr>
          <a:lstStyle>
            <a:lvl1pPr algn="l">
              <a:defRPr sz="4400" b="1" cap="none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75E179B0-E309-4986-A393-E0860FC8C990}" type="datetimeFigureOut">
              <a:rPr lang="en-US">
                <a:solidFill>
                  <a:srgbClr val="4C5A6A">
                    <a:lumMod val="75000"/>
                  </a:srgbClr>
                </a:solidFill>
              </a:rPr>
              <a:pPr>
                <a:defRPr/>
              </a:pPr>
              <a:t>11/10/2020</a:t>
            </a:fld>
            <a:endParaRPr lang="en-US">
              <a:solidFill>
                <a:srgbClr val="4C5A6A">
                  <a:lumMod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4C5A6A">
                  <a:lumMod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40EC041F-C591-4072-9F48-1537BD638491}" type="slidenum">
              <a:rPr lang="en-US">
                <a:solidFill>
                  <a:srgbClr val="4C5A6A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A6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647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s.moradian\Desktop\temp\Slide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07F98-5116-4B0E-8A9E-DB27D24BD316}" type="datetimeFigureOut">
              <a:rPr lang="en-US">
                <a:solidFill>
                  <a:srgbClr val="F3F2DC"/>
                </a:solidFill>
              </a:rPr>
              <a:pPr>
                <a:defRPr/>
              </a:pPr>
              <a:t>11/10/2020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3F2DC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521F4-A671-4037-9603-35C4E168924B}" type="slidenum">
              <a:rPr lang="en-US">
                <a:solidFill>
                  <a:srgbClr val="D253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25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767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Documents and Settings\s.moradian\Desktop\temp\Slide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874713" y="2286000"/>
            <a:ext cx="356235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16475" y="2286000"/>
            <a:ext cx="3565525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74713" y="2286000"/>
            <a:ext cx="356235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16475" y="2286000"/>
            <a:ext cx="3565525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E9EE8-691E-4C9D-9A3F-6AF518F37E18}" type="datetimeFigureOut">
              <a:rPr lang="en-US">
                <a:solidFill>
                  <a:srgbClr val="F3F2DC"/>
                </a:solidFill>
              </a:rPr>
              <a:pPr>
                <a:defRPr/>
              </a:pPr>
              <a:t>11/10/2020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3F2DC"/>
              </a:solidFill>
            </a:endParaRP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F8184-0FFF-4F6A-856E-35671387E3AD}" type="slidenum">
              <a:rPr lang="en-US">
                <a:solidFill>
                  <a:srgbClr val="D253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25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00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s.moradian\Desktop\temp\Slide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42412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1857B-6CF0-447F-98A1-06F14966E9A2}" type="datetimeFigureOut">
              <a:rPr lang="en-US">
                <a:solidFill>
                  <a:srgbClr val="F3F2DC"/>
                </a:solidFill>
              </a:rPr>
              <a:pPr>
                <a:defRPr/>
              </a:pPr>
              <a:t>11/10/2020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3F2DC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7EEBC-5E6F-44D9-A5A5-ABC20AD17CB2}" type="slidenum">
              <a:rPr lang="en-US">
                <a:solidFill>
                  <a:srgbClr val="D253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25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73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s.moradian\Desktop\temp\Slide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DBE66-2C02-4012-A646-2AD64C22F859}" type="datetimeFigureOut">
              <a:rPr lang="en-US">
                <a:solidFill>
                  <a:srgbClr val="F3F2DC"/>
                </a:solidFill>
              </a:rPr>
              <a:pPr>
                <a:defRPr/>
              </a:pPr>
              <a:t>11/10/2020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3F2DC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3A204-4E79-448D-B015-EAB16F4CA1D1}" type="slidenum">
              <a:rPr lang="en-US">
                <a:solidFill>
                  <a:srgbClr val="D253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25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781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s.moradian\Desktop\temp\Slide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18830-338C-4D78-9807-C2DD8066ACA0}" type="datetimeFigureOut">
              <a:rPr lang="en-US">
                <a:solidFill>
                  <a:srgbClr val="F3F2DC"/>
                </a:solidFill>
              </a:rPr>
              <a:pPr>
                <a:defRPr/>
              </a:pPr>
              <a:t>11/10/2020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3F2DC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1D728-15F9-4731-A49C-AF9CEF7B6F0F}" type="slidenum">
              <a:rPr lang="en-US">
                <a:solidFill>
                  <a:srgbClr val="D253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25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829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Documents and Settings\s.moradian\Desktop\temp\Slide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713AD-6D63-4DAD-826E-C123AAD44BE1}" type="datetimeFigureOut">
              <a:rPr lang="en-US">
                <a:solidFill>
                  <a:srgbClr val="F3F2DC"/>
                </a:solidFill>
              </a:rPr>
              <a:pPr>
                <a:defRPr/>
              </a:pPr>
              <a:t>11/10/2020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D0D5C-342B-4EE8-BC97-C3925B987C6E}" type="slidenum">
              <a:rPr lang="en-US">
                <a:solidFill>
                  <a:srgbClr val="D253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25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07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90500" y="190500"/>
            <a:ext cx="8764588" cy="6478588"/>
          </a:xfrm>
          <a:prstGeom prst="round2DiagRect">
            <a:avLst>
              <a:gd name="adj1" fmla="val 9416"/>
              <a:gd name="adj2" fmla="val 0"/>
            </a:avLst>
          </a:prstGeom>
          <a:gradFill flip="none" rotWithShape="1"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79463" y="381000"/>
            <a:ext cx="7583487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79463" y="1828800"/>
            <a:ext cx="7583487" cy="420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F533CF26-B5E2-46C5-91DA-DBBD2E212364}" type="datetimeFigureOut">
              <a:rPr lang="en-US">
                <a:solidFill>
                  <a:srgbClr val="F3F2DC"/>
                </a:solidFill>
              </a:rPr>
              <a:pPr>
                <a:defRPr/>
              </a:pPr>
              <a:t>11/10/2020</a:t>
            </a:fld>
            <a:endParaRPr lang="en-US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3F2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CCDE2FA7-72BF-4BA4-B723-748DE7F63EC8}" type="slidenum">
              <a:rPr lang="en-US">
                <a:solidFill>
                  <a:srgbClr val="D253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25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39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r" rtl="1" eaLnBrk="0" fontAlgn="base" hangingPunct="0">
        <a:spcBef>
          <a:spcPct val="0"/>
        </a:spcBef>
        <a:spcAft>
          <a:spcPct val="0"/>
        </a:spcAft>
        <a:defRPr sz="3800" kern="1200">
          <a:solidFill>
            <a:srgbClr val="394350"/>
          </a:solidFill>
          <a:latin typeface="+mj-lt"/>
          <a:ea typeface="+mj-ea"/>
          <a:cs typeface="+mj-cs"/>
        </a:defRPr>
      </a:lvl1pPr>
      <a:lvl2pPr algn="r" rtl="1" eaLnBrk="0" fontAlgn="base" hangingPunct="0">
        <a:spcBef>
          <a:spcPct val="0"/>
        </a:spcBef>
        <a:spcAft>
          <a:spcPct val="0"/>
        </a:spcAft>
        <a:defRPr sz="3800">
          <a:solidFill>
            <a:srgbClr val="394350"/>
          </a:solidFill>
          <a:latin typeface="Trebuchet MS" pitchFamily="34" charset="0"/>
        </a:defRPr>
      </a:lvl2pPr>
      <a:lvl3pPr algn="r" rtl="1" eaLnBrk="0" fontAlgn="base" hangingPunct="0">
        <a:spcBef>
          <a:spcPct val="0"/>
        </a:spcBef>
        <a:spcAft>
          <a:spcPct val="0"/>
        </a:spcAft>
        <a:defRPr sz="3800">
          <a:solidFill>
            <a:srgbClr val="394350"/>
          </a:solidFill>
          <a:latin typeface="Trebuchet MS" pitchFamily="34" charset="0"/>
        </a:defRPr>
      </a:lvl3pPr>
      <a:lvl4pPr algn="r" rtl="1" eaLnBrk="0" fontAlgn="base" hangingPunct="0">
        <a:spcBef>
          <a:spcPct val="0"/>
        </a:spcBef>
        <a:spcAft>
          <a:spcPct val="0"/>
        </a:spcAft>
        <a:defRPr sz="3800">
          <a:solidFill>
            <a:srgbClr val="394350"/>
          </a:solidFill>
          <a:latin typeface="Trebuchet MS" pitchFamily="34" charset="0"/>
        </a:defRPr>
      </a:lvl4pPr>
      <a:lvl5pPr algn="r" rtl="1" eaLnBrk="0" fontAlgn="base" hangingPunct="0">
        <a:spcBef>
          <a:spcPct val="0"/>
        </a:spcBef>
        <a:spcAft>
          <a:spcPct val="0"/>
        </a:spcAft>
        <a:defRPr sz="3800">
          <a:solidFill>
            <a:srgbClr val="394350"/>
          </a:solidFill>
          <a:latin typeface="Trebuchet MS" pitchFamily="34" charset="0"/>
        </a:defRPr>
      </a:lvl5pPr>
      <a:lvl6pPr marL="457200" algn="r" rtl="1" fontAlgn="base">
        <a:spcBef>
          <a:spcPct val="0"/>
        </a:spcBef>
        <a:spcAft>
          <a:spcPct val="0"/>
        </a:spcAft>
        <a:defRPr sz="3800">
          <a:solidFill>
            <a:srgbClr val="394350"/>
          </a:solidFill>
          <a:latin typeface="Trebuchet MS" pitchFamily="34" charset="0"/>
        </a:defRPr>
      </a:lvl6pPr>
      <a:lvl7pPr marL="914400" algn="r" rtl="1" fontAlgn="base">
        <a:spcBef>
          <a:spcPct val="0"/>
        </a:spcBef>
        <a:spcAft>
          <a:spcPct val="0"/>
        </a:spcAft>
        <a:defRPr sz="3800">
          <a:solidFill>
            <a:srgbClr val="394350"/>
          </a:solidFill>
          <a:latin typeface="Trebuchet MS" pitchFamily="34" charset="0"/>
        </a:defRPr>
      </a:lvl7pPr>
      <a:lvl8pPr marL="1371600" algn="r" rtl="1" fontAlgn="base">
        <a:spcBef>
          <a:spcPct val="0"/>
        </a:spcBef>
        <a:spcAft>
          <a:spcPct val="0"/>
        </a:spcAft>
        <a:defRPr sz="3800">
          <a:solidFill>
            <a:srgbClr val="394350"/>
          </a:solidFill>
          <a:latin typeface="Trebuchet MS" pitchFamily="34" charset="0"/>
        </a:defRPr>
      </a:lvl8pPr>
      <a:lvl9pPr marL="1828800" algn="r" rtl="1" fontAlgn="base">
        <a:spcBef>
          <a:spcPct val="0"/>
        </a:spcBef>
        <a:spcAft>
          <a:spcPct val="0"/>
        </a:spcAft>
        <a:defRPr sz="3800">
          <a:solidFill>
            <a:srgbClr val="394350"/>
          </a:solidFill>
          <a:latin typeface="Trebuchet MS" pitchFamily="34" charset="0"/>
        </a:defRPr>
      </a:lvl9pPr>
    </p:titleStyle>
    <p:bodyStyle>
      <a:lvl1pPr marL="282575" indent="-282575" algn="r" rtl="1" eaLnBrk="0" fontAlgn="base" hangingPunct="0">
        <a:spcBef>
          <a:spcPts val="2000"/>
        </a:spcBef>
        <a:spcAft>
          <a:spcPct val="0"/>
        </a:spcAft>
        <a:buFont typeface="Wingdings 2" pitchFamily="18" charset="2"/>
        <a:buChar char=""/>
        <a:defRPr sz="2200" kern="1200">
          <a:solidFill>
            <a:srgbClr val="394350"/>
          </a:solidFill>
          <a:latin typeface="+mn-lt"/>
          <a:ea typeface="+mn-ea"/>
          <a:cs typeface="+mn-cs"/>
        </a:defRPr>
      </a:lvl1pPr>
      <a:lvl2pPr marL="577850" indent="-295275" algn="r" rtl="1" eaLnBrk="0" fontAlgn="base" hangingPunct="0">
        <a:spcBef>
          <a:spcPts val="600"/>
        </a:spcBef>
        <a:spcAft>
          <a:spcPct val="0"/>
        </a:spcAft>
        <a:buFont typeface="Wingdings 2" pitchFamily="18" charset="2"/>
        <a:buChar char=""/>
        <a:defRPr sz="2000" kern="1200">
          <a:solidFill>
            <a:srgbClr val="394350"/>
          </a:solidFill>
          <a:latin typeface="+mn-lt"/>
          <a:ea typeface="+mn-ea"/>
          <a:cs typeface="+mn-cs"/>
        </a:defRPr>
      </a:lvl2pPr>
      <a:lvl3pPr marL="860425" indent="-282575" algn="r" rtl="1" eaLnBrk="0" fontAlgn="base" hangingPunct="0">
        <a:spcBef>
          <a:spcPts val="600"/>
        </a:spcBef>
        <a:spcAft>
          <a:spcPct val="0"/>
        </a:spcAft>
        <a:buFont typeface="Wingdings 2" pitchFamily="18" charset="2"/>
        <a:buChar char=""/>
        <a:defRPr sz="2400" kern="1200">
          <a:solidFill>
            <a:srgbClr val="394350"/>
          </a:solidFill>
          <a:latin typeface="+mn-lt"/>
          <a:ea typeface="+mn-ea"/>
          <a:cs typeface="+mn-cs"/>
        </a:defRPr>
      </a:lvl3pPr>
      <a:lvl4pPr marL="1143000" indent="-282575" algn="r" rtl="1" eaLnBrk="0" fontAlgn="base" hangingPunct="0">
        <a:spcBef>
          <a:spcPts val="600"/>
        </a:spcBef>
        <a:spcAft>
          <a:spcPct val="0"/>
        </a:spcAft>
        <a:buFont typeface="Wingdings 2" pitchFamily="18" charset="2"/>
        <a:buChar char=""/>
        <a:defRPr sz="2000" kern="1200">
          <a:solidFill>
            <a:srgbClr val="394350"/>
          </a:solidFill>
          <a:latin typeface="+mn-lt"/>
          <a:ea typeface="+mn-ea"/>
          <a:cs typeface="+mn-cs"/>
        </a:defRPr>
      </a:lvl4pPr>
      <a:lvl5pPr marL="1425575" indent="-282575" algn="r" rtl="1" eaLnBrk="0" fontAlgn="base" hangingPunct="0">
        <a:spcBef>
          <a:spcPts val="600"/>
        </a:spcBef>
        <a:spcAft>
          <a:spcPct val="0"/>
        </a:spcAft>
        <a:buFont typeface="Wingdings 2" pitchFamily="18" charset="2"/>
        <a:buChar char=""/>
        <a:defRPr sz="2000" kern="1200">
          <a:solidFill>
            <a:srgbClr val="394350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ctrTitle"/>
          </p:nvPr>
        </p:nvSpPr>
        <p:spPr>
          <a:xfrm>
            <a:off x="1412310" y="1252602"/>
            <a:ext cx="6762750" cy="801665"/>
          </a:xfrm>
          <a:ln>
            <a:solidFill>
              <a:schemeClr val="accent1"/>
            </a:solidFill>
          </a:ln>
        </p:spPr>
        <p:txBody>
          <a:bodyPr anchor="ctr"/>
          <a:lstStyle/>
          <a:p>
            <a:pPr algn="ctr" eaLnBrk="1" hangingPunct="1"/>
            <a:r>
              <a:rPr lang="fa-IR" sz="3600" dirty="0" smtClean="0">
                <a:solidFill>
                  <a:schemeClr val="tx1"/>
                </a:solidFill>
                <a:cs typeface="B Titr" pitchFamily="2" charset="-78"/>
              </a:rPr>
              <a:t>اصول صحیح آموزش به بیمار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02499" y="2526388"/>
            <a:ext cx="7298237" cy="2220976"/>
          </a:xfrm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algn="ctr"/>
            <a:r>
              <a:rPr lang="fa-IR" sz="3200" b="1" dirty="0" smtClean="0">
                <a:cs typeface="B Nazanin" pitchFamily="2" charset="-78"/>
              </a:rPr>
              <a:t>مدرس: </a:t>
            </a:r>
          </a:p>
          <a:p>
            <a:pPr algn="ctr"/>
            <a:r>
              <a:rPr lang="fa-IR" sz="2600" dirty="0" smtClean="0">
                <a:solidFill>
                  <a:srgbClr val="002060"/>
                </a:solidFill>
                <a:cs typeface="B Nazanin" pitchFamily="2" charset="-78"/>
              </a:rPr>
              <a:t>شهناز صلواتی</a:t>
            </a:r>
          </a:p>
          <a:p>
            <a:pPr algn="ctr"/>
            <a:r>
              <a:rPr lang="fa-IR" sz="2600" dirty="0" smtClean="0">
                <a:solidFill>
                  <a:srgbClr val="002060"/>
                </a:solidFill>
                <a:cs typeface="B Nazanin" pitchFamily="2" charset="-78"/>
              </a:rPr>
              <a:t>هیئت علمی دانشکده پرستاری</a:t>
            </a:r>
          </a:p>
          <a:p>
            <a:pPr algn="ctr"/>
            <a:endParaRPr lang="fa-IR" sz="3200" dirty="0">
              <a:cs typeface="B Nazanin" pitchFamily="2" charset="-78"/>
            </a:endParaRPr>
          </a:p>
          <a:p>
            <a:pPr algn="ctr"/>
            <a:r>
              <a:rPr lang="fa-IR" sz="2000" dirty="0" smtClean="0">
                <a:cs typeface="B Nazanin" pitchFamily="2" charset="-78"/>
              </a:rPr>
              <a:t>پاییز 1399</a:t>
            </a:r>
            <a:endParaRPr lang="en-US" sz="2000" dirty="0">
              <a:cs typeface="B Nazanin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6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23"/>
    </mc:Choice>
    <mc:Fallback>
      <p:transition spd="slow" advTm="47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38200"/>
            <a:ext cx="7583487" cy="2667000"/>
          </a:xfr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fa-IR" dirty="0" smtClean="0"/>
          </a:p>
          <a:p>
            <a:pPr marL="0" indent="0" algn="ctr">
              <a:buNone/>
            </a:pPr>
            <a:r>
              <a:rPr lang="fa-IR" dirty="0" smtClean="0"/>
              <a:t>هدف اصلی ازآموزش به بیمار</a:t>
            </a:r>
          </a:p>
          <a:p>
            <a:pPr marL="0" indent="0" algn="ctr">
              <a:buNone/>
            </a:pPr>
            <a:r>
              <a:rPr lang="fa-IR" b="1" i="1" u="sng" dirty="0" smtClean="0">
                <a:solidFill>
                  <a:schemeClr val="tx2"/>
                </a:solidFill>
              </a:rPr>
              <a:t>توانمندسازی بیماران جهت برنامه های خودمراقبتی </a:t>
            </a:r>
          </a:p>
          <a:p>
            <a:pPr marL="0" indent="0" algn="ctr">
              <a:buNone/>
            </a:pPr>
            <a:r>
              <a:rPr lang="fa-IR" b="1" i="1" u="sng" dirty="0" smtClean="0">
                <a:solidFill>
                  <a:schemeClr val="tx2"/>
                </a:solidFill>
              </a:rPr>
              <a:t>به منظور ارتقاءسلامت</a:t>
            </a:r>
          </a:p>
          <a:p>
            <a:endParaRPr lang="en-US" dirty="0"/>
          </a:p>
        </p:txBody>
      </p:sp>
      <p:pic>
        <p:nvPicPr>
          <p:cNvPr id="3074" name="Picture 2" descr="C:\Users\ADMIN\Videos\download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926681"/>
            <a:ext cx="4257675" cy="250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58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05"/>
    </mc:Choice>
    <mc:Fallback>
      <p:transition spd="slow" advTm="26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3600" smtClean="0">
                <a:cs typeface="B Titr" pitchFamily="2" charset="-78"/>
              </a:rPr>
              <a:t>اصول كلي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779463" y="1828801"/>
            <a:ext cx="7583487" cy="1752600"/>
          </a:xfrm>
          <a:ln>
            <a:solidFill>
              <a:schemeClr val="accent1"/>
            </a:solidFill>
          </a:ln>
        </p:spPr>
        <p:txBody>
          <a:bodyPr/>
          <a:lstStyle/>
          <a:p>
            <a:pPr algn="just"/>
            <a:r>
              <a:rPr lang="fa-IR" b="1" dirty="0" smtClean="0">
                <a:solidFill>
                  <a:schemeClr val="tx1"/>
                </a:solidFill>
                <a:cs typeface="B Nazanin" pitchFamily="2" charset="-78"/>
              </a:rPr>
              <a:t>كميته يا سرويس آموزش به بيمار جهت برنامه ريزي و هماهنگي و نظارت دربيمارستان وجود داشته </a:t>
            </a:r>
            <a:r>
              <a:rPr lang="fa-IR" b="1" dirty="0" smtClean="0">
                <a:solidFill>
                  <a:schemeClr val="tx1"/>
                </a:solidFill>
                <a:cs typeface="B Nazanin" pitchFamily="2" charset="-78"/>
              </a:rPr>
              <a:t>باشد</a:t>
            </a:r>
            <a:r>
              <a:rPr lang="en-US" b="1" dirty="0" smtClean="0">
                <a:solidFill>
                  <a:schemeClr val="tx1"/>
                </a:solidFill>
                <a:cs typeface="B Nazanin" pitchFamily="2" charset="-78"/>
              </a:rPr>
              <a:t>.</a:t>
            </a:r>
            <a:endParaRPr lang="fa-IR" b="1" dirty="0" smtClean="0">
              <a:solidFill>
                <a:schemeClr val="tx1"/>
              </a:solidFill>
              <a:cs typeface="B Nazanin" pitchFamily="2" charset="-78"/>
            </a:endParaRPr>
          </a:p>
          <a:p>
            <a:pPr algn="just"/>
            <a:r>
              <a:rPr lang="fa-IR" b="1" dirty="0" smtClean="0">
                <a:solidFill>
                  <a:schemeClr val="tx1"/>
                </a:solidFill>
                <a:cs typeface="B Nazanin" pitchFamily="2" charset="-78"/>
              </a:rPr>
              <a:t>كميته يا سرويس آموزشي بايد داراي طرح هاي آموزش به بيمار از بدو ورود تا زمان ترخيص باشد </a:t>
            </a:r>
            <a:r>
              <a:rPr lang="en-US" b="1" dirty="0" smtClean="0">
                <a:solidFill>
                  <a:schemeClr val="tx1"/>
                </a:solidFill>
                <a:cs typeface="B Nazanin" pitchFamily="2" charset="-78"/>
              </a:rPr>
              <a:t>.</a:t>
            </a:r>
            <a:endParaRPr lang="fa-IR" b="1" dirty="0" smtClean="0">
              <a:solidFill>
                <a:schemeClr val="tx1"/>
              </a:solidFill>
              <a:cs typeface="B Nazanin" pitchFamily="2" charset="-78"/>
            </a:endParaRPr>
          </a:p>
          <a:p>
            <a:endParaRPr lang="fa-IR" dirty="0" smtClean="0"/>
          </a:p>
          <a:p>
            <a:pPr>
              <a:buFont typeface="Wingdings 2" pitchFamily="18" charset="2"/>
              <a:buNone/>
            </a:pPr>
            <a:r>
              <a:rPr lang="fa-IR" dirty="0" smtClean="0"/>
              <a:t> </a:t>
            </a:r>
          </a:p>
          <a:p>
            <a:endParaRPr lang="fa-IR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733800" y="3809999"/>
            <a:ext cx="2235632" cy="18621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r" rtl="1" eaLnBrk="0" fontAlgn="base" hangingPunct="0">
              <a:spcBef>
                <a:spcPts val="2000"/>
              </a:spcBef>
              <a:spcAft>
                <a:spcPct val="0"/>
              </a:spcAft>
              <a:buFont typeface="Wingdings 2" pitchFamily="18" charset="2"/>
              <a:buChar char=""/>
              <a:defRPr sz="2200" kern="1200">
                <a:solidFill>
                  <a:srgbClr val="394350"/>
                </a:solidFill>
                <a:latin typeface="+mn-lt"/>
                <a:ea typeface="+mn-ea"/>
                <a:cs typeface="+mn-cs"/>
              </a:defRPr>
            </a:lvl1pPr>
            <a:lvl2pPr marL="577850" indent="-295275" algn="r" rtl="1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 sz="2000" kern="1200">
                <a:solidFill>
                  <a:srgbClr val="394350"/>
                </a:solidFill>
                <a:latin typeface="+mn-lt"/>
                <a:ea typeface="+mn-ea"/>
                <a:cs typeface="+mn-cs"/>
              </a:defRPr>
            </a:lvl2pPr>
            <a:lvl3pPr marL="860425" indent="-282575" algn="r" rtl="1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 sz="2400" kern="1200">
                <a:solidFill>
                  <a:srgbClr val="394350"/>
                </a:solidFill>
                <a:latin typeface="+mn-lt"/>
                <a:ea typeface="+mn-ea"/>
                <a:cs typeface="+mn-cs"/>
              </a:defRPr>
            </a:lvl3pPr>
            <a:lvl4pPr marL="1143000" indent="-282575" algn="r" rtl="1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 sz="2000" kern="1200">
                <a:solidFill>
                  <a:srgbClr val="394350"/>
                </a:solidFill>
                <a:latin typeface="+mn-lt"/>
                <a:ea typeface="+mn-ea"/>
                <a:cs typeface="+mn-cs"/>
              </a:defRPr>
            </a:lvl4pPr>
            <a:lvl5pPr marL="1425575" indent="-282575" algn="r" rtl="1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 sz="2000" kern="1200">
                <a:solidFill>
                  <a:srgbClr val="394350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 2" pitchFamily="18" charset="2"/>
              <a:buNone/>
            </a:pPr>
            <a:r>
              <a:rPr lang="fa-IR" sz="2000" dirty="0" smtClean="0">
                <a:solidFill>
                  <a:schemeClr val="tx1"/>
                </a:solidFill>
                <a:cs typeface="B Nazanin" pitchFamily="2" charset="-78"/>
              </a:rPr>
              <a:t>1-  </a:t>
            </a:r>
            <a:r>
              <a:rPr lang="fa-IR" sz="2000" b="1" dirty="0" smtClean="0">
                <a:solidFill>
                  <a:schemeClr val="tx1"/>
                </a:solidFill>
                <a:cs typeface="B Nazanin" pitchFamily="2" charset="-78"/>
              </a:rPr>
              <a:t>پزشك معالج</a:t>
            </a:r>
          </a:p>
          <a:p>
            <a:pPr eaLnBrk="1" hangingPunct="1">
              <a:buFont typeface="Wingdings 2" pitchFamily="18" charset="2"/>
              <a:buNone/>
            </a:pPr>
            <a:r>
              <a:rPr lang="fa-IR" sz="2000" b="1" dirty="0" smtClean="0">
                <a:solidFill>
                  <a:schemeClr val="tx1"/>
                </a:solidFill>
                <a:cs typeface="B Nazanin" pitchFamily="2" charset="-78"/>
              </a:rPr>
              <a:t>2- پرستاران</a:t>
            </a:r>
          </a:p>
          <a:p>
            <a:pPr eaLnBrk="1" hangingPunct="1">
              <a:buFont typeface="Wingdings 2" pitchFamily="18" charset="2"/>
              <a:buNone/>
            </a:pPr>
            <a:r>
              <a:rPr lang="fa-IR" sz="2000" b="1" dirty="0" smtClean="0">
                <a:solidFill>
                  <a:schemeClr val="tx1"/>
                </a:solidFill>
                <a:cs typeface="B Nazanin" pitchFamily="2" charset="-78"/>
              </a:rPr>
              <a:t>3- ساير كاركنان</a:t>
            </a:r>
            <a:endParaRPr lang="fa-IR" sz="2000" b="1" dirty="0" smtClean="0">
              <a:solidFill>
                <a:schemeClr val="tx1"/>
              </a:solidFill>
              <a:cs typeface="B Nazanin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20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97"/>
    </mc:Choice>
    <mc:Fallback>
      <p:transition spd="slow" advTm="46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779463" y="381001"/>
            <a:ext cx="7583487" cy="457200"/>
          </a:xfrm>
        </p:spPr>
        <p:txBody>
          <a:bodyPr/>
          <a:lstStyle/>
          <a:p>
            <a:pPr algn="ctr"/>
            <a:r>
              <a:rPr lang="fa-IR" dirty="0" smtClean="0"/>
              <a:t> </a:t>
            </a:r>
            <a:r>
              <a:rPr lang="fa-IR" sz="4000" dirty="0" smtClean="0">
                <a:cs typeface="B Titr" pitchFamily="2" charset="-78"/>
              </a:rPr>
              <a:t>افراد آموزش دهنده</a:t>
            </a:r>
            <a:endParaRPr lang="fa-IR" dirty="0" smtClean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824346" y="1066800"/>
            <a:ext cx="7583487" cy="1600199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fa-IR" dirty="0" smtClean="0">
                <a:solidFill>
                  <a:schemeClr val="tx1"/>
                </a:solidFill>
                <a:cs typeface="B Nazanin" pitchFamily="2" charset="-78"/>
              </a:rPr>
              <a:t>پزشك معالج:</a:t>
            </a:r>
          </a:p>
          <a:p>
            <a:pPr>
              <a:buFont typeface="Wingdings" pitchFamily="2" charset="2"/>
              <a:buChar char="ü"/>
            </a:pPr>
            <a:r>
              <a:rPr lang="fa-IR" dirty="0" smtClean="0">
                <a:solidFill>
                  <a:schemeClr val="tx1"/>
                </a:solidFill>
                <a:cs typeface="B Nazanin" pitchFamily="2" charset="-78"/>
              </a:rPr>
              <a:t>تغيير ديدگاه پزشكان از بيمارگرا به سلامت نگر</a:t>
            </a:r>
          </a:p>
          <a:p>
            <a:pPr>
              <a:buFont typeface="Wingdings" pitchFamily="2" charset="2"/>
              <a:buChar char="ü"/>
            </a:pPr>
            <a:r>
              <a:rPr lang="fa-IR" dirty="0" smtClean="0">
                <a:solidFill>
                  <a:schemeClr val="tx1"/>
                </a:solidFill>
                <a:cs typeface="B Nazanin" pitchFamily="2" charset="-78"/>
              </a:rPr>
              <a:t>تاييد تشخيص، راهنمايي و حمايت بيماران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789709" y="2895600"/>
            <a:ext cx="7583487" cy="30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r" rtl="1" eaLnBrk="0" fontAlgn="base" hangingPunct="0">
              <a:spcBef>
                <a:spcPts val="2000"/>
              </a:spcBef>
              <a:spcAft>
                <a:spcPct val="0"/>
              </a:spcAft>
              <a:buFont typeface="Wingdings 2" pitchFamily="18" charset="2"/>
              <a:buChar char=""/>
              <a:defRPr sz="2200" kern="1200">
                <a:solidFill>
                  <a:srgbClr val="394350"/>
                </a:solidFill>
                <a:latin typeface="+mn-lt"/>
                <a:ea typeface="+mn-ea"/>
                <a:cs typeface="+mn-cs"/>
              </a:defRPr>
            </a:lvl1pPr>
            <a:lvl2pPr marL="577850" indent="-295275" algn="r" rtl="1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 sz="2000" kern="1200">
                <a:solidFill>
                  <a:srgbClr val="394350"/>
                </a:solidFill>
                <a:latin typeface="+mn-lt"/>
                <a:ea typeface="+mn-ea"/>
                <a:cs typeface="+mn-cs"/>
              </a:defRPr>
            </a:lvl2pPr>
            <a:lvl3pPr marL="860425" indent="-282575" algn="r" rtl="1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 sz="2400" kern="1200">
                <a:solidFill>
                  <a:srgbClr val="394350"/>
                </a:solidFill>
                <a:latin typeface="+mn-lt"/>
                <a:ea typeface="+mn-ea"/>
                <a:cs typeface="+mn-cs"/>
              </a:defRPr>
            </a:lvl3pPr>
            <a:lvl4pPr marL="1143000" indent="-282575" algn="r" rtl="1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 sz="2000" kern="1200">
                <a:solidFill>
                  <a:srgbClr val="394350"/>
                </a:solidFill>
                <a:latin typeface="+mn-lt"/>
                <a:ea typeface="+mn-ea"/>
                <a:cs typeface="+mn-cs"/>
              </a:defRPr>
            </a:lvl4pPr>
            <a:lvl5pPr marL="1425575" indent="-282575" algn="r" rtl="1" eaLnBrk="0" fontAlgn="base" hangingPunct="0">
              <a:spcBef>
                <a:spcPts val="600"/>
              </a:spcBef>
              <a:spcAft>
                <a:spcPct val="0"/>
              </a:spcAft>
              <a:buFont typeface="Wingdings 2" pitchFamily="18" charset="2"/>
              <a:buChar char=""/>
              <a:defRPr sz="2000" kern="1200">
                <a:solidFill>
                  <a:srgbClr val="394350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itchFamily="34" charset="0"/>
              <a:buChar char="•"/>
              <a:defRPr/>
            </a:pPr>
            <a:r>
              <a:rPr lang="fa-IR" sz="2400" dirty="0" smtClean="0">
                <a:solidFill>
                  <a:schemeClr val="tx1"/>
                </a:solidFill>
                <a:latin typeface="Arial" pitchFamily="34" charset="0"/>
                <a:cs typeface="B Nazanin" pitchFamily="2" charset="-78"/>
              </a:rPr>
              <a:t>پرستار مناسبترین فرد برای آموزش به بیمار است</a:t>
            </a:r>
          </a:p>
          <a:p>
            <a:pPr marL="419100" indent="-419100" algn="just">
              <a:buClr>
                <a:schemeClr val="hlink"/>
              </a:buClr>
              <a:buFont typeface="Wingdings" pitchFamily="2" charset="2"/>
              <a:buChar char="ü"/>
              <a:defRPr/>
            </a:pPr>
            <a:r>
              <a:rPr lang="fa-IR" sz="2400" dirty="0" smtClean="0">
                <a:solidFill>
                  <a:schemeClr val="tx1"/>
                </a:solidFill>
                <a:latin typeface="Arial" pitchFamily="34" charset="0"/>
                <a:cs typeface="B Nazanin" pitchFamily="2" charset="-78"/>
              </a:rPr>
              <a:t> با بیمار بیشترین ارتباط رادارد.</a:t>
            </a:r>
          </a:p>
          <a:p>
            <a:pPr marL="419100" indent="-419100" algn="just">
              <a:buClr>
                <a:schemeClr val="hlink"/>
              </a:buClr>
              <a:buFont typeface="Wingdings" pitchFamily="2" charset="2"/>
              <a:buChar char="ü"/>
              <a:defRPr/>
            </a:pPr>
            <a:r>
              <a:rPr lang="fa-IR" sz="2400" dirty="0" smtClean="0">
                <a:solidFill>
                  <a:schemeClr val="tx1"/>
                </a:solidFill>
                <a:latin typeface="Arial" pitchFamily="34" charset="0"/>
                <a:cs typeface="B Nazanin" pitchFamily="2" charset="-78"/>
              </a:rPr>
              <a:t>مشکلات بیمار را کاملاً می داند.</a:t>
            </a:r>
          </a:p>
          <a:p>
            <a:pPr marL="419100" indent="-419100" algn="just">
              <a:buClr>
                <a:schemeClr val="hlink"/>
              </a:buClr>
              <a:buFont typeface="Wingdings" pitchFamily="2" charset="2"/>
              <a:buChar char="ü"/>
              <a:defRPr/>
            </a:pPr>
            <a:r>
              <a:rPr lang="fa-IR" sz="2400" dirty="0" smtClean="0">
                <a:solidFill>
                  <a:schemeClr val="tx1"/>
                </a:solidFill>
                <a:latin typeface="Arial" pitchFamily="34" charset="0"/>
                <a:cs typeface="B Nazanin" pitchFamily="2" charset="-78"/>
              </a:rPr>
              <a:t>توانایی و مهارت آموزشی دارد.</a:t>
            </a:r>
          </a:p>
          <a:p>
            <a:pPr marL="419100" indent="-419100" algn="just">
              <a:buClr>
                <a:schemeClr val="hlink"/>
              </a:buClr>
              <a:buFont typeface="Wingdings" pitchFamily="2" charset="2"/>
              <a:buChar char="ü"/>
              <a:defRPr/>
            </a:pPr>
            <a:r>
              <a:rPr lang="fa-IR" sz="2400" dirty="0" smtClean="0">
                <a:solidFill>
                  <a:schemeClr val="tx1"/>
                </a:solidFill>
                <a:latin typeface="Arial" pitchFamily="34" charset="0"/>
                <a:cs typeface="B Nazanin" pitchFamily="2" charset="-78"/>
              </a:rPr>
              <a:t> امکان ارزیابی آموزش برای وی فراهم است.</a:t>
            </a:r>
          </a:p>
          <a:p>
            <a:pPr>
              <a:buFont typeface="Wingdings 2" pitchFamily="18" charset="2"/>
              <a:buNone/>
              <a:defRPr/>
            </a:pPr>
            <a:endParaRPr lang="fa-IR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90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59"/>
    </mc:Choice>
    <mc:Fallback>
      <p:transition spd="slow" advTm="65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779463" y="762000"/>
            <a:ext cx="7583487" cy="663575"/>
          </a:xfrm>
        </p:spPr>
        <p:txBody>
          <a:bodyPr/>
          <a:lstStyle/>
          <a:p>
            <a:pPr algn="ctr" eaLnBrk="1" hangingPunct="1"/>
            <a:r>
              <a:rPr lang="fa-IR" u="sng" dirty="0" smtClean="0">
                <a:solidFill>
                  <a:schemeClr val="tx2"/>
                </a:solidFill>
              </a:rPr>
              <a:t/>
            </a:r>
            <a:br>
              <a:rPr lang="fa-IR" u="sng" dirty="0" smtClean="0">
                <a:solidFill>
                  <a:schemeClr val="tx2"/>
                </a:solidFill>
              </a:rPr>
            </a:br>
            <a:r>
              <a:rPr lang="fa-IR" u="sng" dirty="0" smtClean="0">
                <a:solidFill>
                  <a:schemeClr val="tx2"/>
                </a:solidFill>
              </a:rPr>
              <a:t/>
            </a:r>
            <a:br>
              <a:rPr lang="fa-IR" u="sng" dirty="0" smtClean="0">
                <a:solidFill>
                  <a:schemeClr val="tx2"/>
                </a:solidFill>
              </a:rPr>
            </a:br>
            <a:r>
              <a:rPr lang="fa-IR" u="sng" dirty="0" smtClean="0">
                <a:solidFill>
                  <a:schemeClr val="tx2"/>
                </a:solidFill>
              </a:rPr>
              <a:t/>
            </a:r>
            <a:br>
              <a:rPr lang="fa-IR" u="sng" dirty="0" smtClean="0">
                <a:solidFill>
                  <a:schemeClr val="tx2"/>
                </a:solidFill>
              </a:rPr>
            </a:br>
            <a:r>
              <a:rPr lang="fa-IR" u="sng" dirty="0" smtClean="0">
                <a:solidFill>
                  <a:schemeClr val="tx2"/>
                </a:solidFill>
              </a:rPr>
              <a:t/>
            </a:r>
            <a:br>
              <a:rPr lang="fa-IR" u="sng" dirty="0" smtClean="0">
                <a:solidFill>
                  <a:schemeClr val="tx2"/>
                </a:solidFill>
              </a:rPr>
            </a:br>
            <a:r>
              <a:rPr lang="fa-IR" u="sng" dirty="0" smtClean="0">
                <a:solidFill>
                  <a:schemeClr val="tx2"/>
                </a:solidFill>
              </a:rPr>
              <a:t/>
            </a:r>
            <a:br>
              <a:rPr lang="fa-IR" u="sng" dirty="0" smtClean="0">
                <a:solidFill>
                  <a:schemeClr val="tx2"/>
                </a:solidFill>
              </a:rPr>
            </a:br>
            <a:r>
              <a:rPr lang="fa-IR" sz="4000" u="sng" dirty="0" smtClean="0">
                <a:solidFill>
                  <a:schemeClr val="tx2"/>
                </a:solidFill>
              </a:rPr>
              <a:t> </a:t>
            </a:r>
            <a:r>
              <a:rPr lang="fa-IR" sz="3600" u="sng" dirty="0" smtClean="0">
                <a:solidFill>
                  <a:schemeClr val="tx2"/>
                </a:solidFill>
                <a:cs typeface="B Titr" pitchFamily="2" charset="-78"/>
              </a:rPr>
              <a:t>آموزش هاي بدو ورود</a:t>
            </a:r>
            <a:endParaRPr lang="fa-IR" sz="3600" b="1" u="sng" dirty="0" smtClean="0">
              <a:solidFill>
                <a:schemeClr val="tx2"/>
              </a:solidFill>
              <a:cs typeface="B Titr" pitchFamily="2" charset="-78"/>
            </a:endParaRP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779463" y="1828801"/>
            <a:ext cx="7583487" cy="3733800"/>
          </a:xfrm>
          <a:ln>
            <a:solidFill>
              <a:schemeClr val="accent1"/>
            </a:solidFill>
          </a:ln>
        </p:spPr>
        <p:txBody>
          <a:bodyPr/>
          <a:lstStyle/>
          <a:p>
            <a:pPr algn="just"/>
            <a:r>
              <a:rPr lang="fa-IR" sz="2400" b="1" dirty="0" smtClean="0">
                <a:cs typeface="B Nazanin" pitchFamily="2" charset="-78"/>
              </a:rPr>
              <a:t>در </a:t>
            </a: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بدو ورود ضوابط قانوني موجود در بيمارستان به روشني به بيمار تفهيم مي شود تا نسبت به رد يا قبول آن تصميم بگيرد</a:t>
            </a:r>
          </a:p>
          <a:p>
            <a:pPr algn="just"/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اطلاع رساني به بيماران در مورد يك سري خدمات غير درماني</a:t>
            </a:r>
          </a:p>
          <a:p>
            <a:pPr algn="just">
              <a:buFont typeface="Wingdings 2" pitchFamily="18" charset="2"/>
              <a:buNone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  (نشان دادن محل پله اضطراري- دستشويي- زنگ اخبار -  نحوه استفاده از اهرم هاي تخت ،  نحوه استفاده از امكانات موجود در بخش، همچنين ارائه يك نسخه از پمفلت هاي مناسب موجود در بخش،توجيه هزينه هاي درمان و بيمه، اطلاع رساني در مورد منشور حقوق بيمار و خانواده) </a:t>
            </a:r>
          </a:p>
          <a:p>
            <a:endParaRPr lang="en-US" dirty="0" smtClean="0"/>
          </a:p>
          <a:p>
            <a:pPr eaLnBrk="1" hangingPunct="1">
              <a:buFont typeface="Wingdings 2" pitchFamily="18" charset="2"/>
              <a:buNone/>
            </a:pPr>
            <a:endParaRPr lang="fa-IR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58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091"/>
    </mc:Choice>
    <mc:Fallback>
      <p:transition spd="slow" advTm="71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779463" y="685800"/>
            <a:ext cx="7583487" cy="739775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a-IR" sz="3600" u="sng" dirty="0" smtClean="0">
                <a:solidFill>
                  <a:schemeClr val="tx2"/>
                </a:solidFill>
                <a:cs typeface="B Titr" pitchFamily="2" charset="-78"/>
              </a:rPr>
              <a:t>آموزش هاي بدو ورود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779463" y="1828801"/>
            <a:ext cx="7583487" cy="3429000"/>
          </a:xfrm>
          <a:ln>
            <a:solidFill>
              <a:schemeClr val="accent1"/>
            </a:solidFill>
          </a:ln>
        </p:spPr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پرستارمسئول بيمارضمن معرفي خود و پزشك معالج، دستياران مربوطه، بايد قوانين كلي بخش را به بيمار توضيح بدهد.</a:t>
            </a:r>
          </a:p>
          <a:p>
            <a:pPr algn="just">
              <a:buFont typeface="Wingdings 2" pitchFamily="18" charset="2"/>
              <a:buNone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(نحوه تهيه لباس، ساعت ويزيت پزشكان، مقررات مربوط به ساعات ملاقات، ممنوعيت استعمال دخانيات...و  درخواست از بيمار براي اطلاع دادن به پرستار در صورت بروز هرگونه مشكل)</a:t>
            </a:r>
          </a:p>
          <a:p>
            <a:pPr algn="just">
              <a:buFont typeface="Arial" pitchFamily="34" charset="0"/>
              <a:buChar char="•"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به بيمار گفته شود كه در صورت نفهميدن دستورات پزشك مجدد از وي سوال كند</a:t>
            </a:r>
          </a:p>
          <a:p>
            <a:pPr>
              <a:buFont typeface="Wingdings 2" pitchFamily="18" charset="2"/>
              <a:buNone/>
            </a:pPr>
            <a:endParaRPr lang="fa-IR" dirty="0" smtClean="0"/>
          </a:p>
          <a:p>
            <a:pPr>
              <a:buFont typeface="Wingdings 2" pitchFamily="18" charset="2"/>
              <a:buNone/>
            </a:pPr>
            <a:endParaRPr lang="fa-IR" sz="3600" dirty="0" smtClean="0"/>
          </a:p>
          <a:p>
            <a:endParaRPr lang="fa-IR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27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37"/>
    </mc:Choice>
    <mc:Fallback>
      <p:transition spd="slow" advTm="81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583487" cy="739775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 eaLnBrk="1" hangingPunct="1"/>
            <a:r>
              <a:rPr lang="fa-IR" sz="3600" u="sng" dirty="0" smtClean="0">
                <a:solidFill>
                  <a:schemeClr val="tx2"/>
                </a:solidFill>
                <a:cs typeface="B Titr" pitchFamily="2" charset="-78"/>
              </a:rPr>
              <a:t>آموزش </a:t>
            </a:r>
            <a:r>
              <a:rPr lang="fa-IR" sz="3600" u="sng" dirty="0" smtClean="0">
                <a:solidFill>
                  <a:schemeClr val="tx2"/>
                </a:solidFill>
                <a:cs typeface="B Titr" pitchFamily="2" charset="-78"/>
              </a:rPr>
              <a:t>هاي حين بستري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779463" y="1828801"/>
            <a:ext cx="7583487" cy="3810000"/>
          </a:xfrm>
          <a:ln>
            <a:solidFill>
              <a:schemeClr val="accent1"/>
            </a:solidFill>
          </a:ln>
        </p:spPr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fa-IR" sz="2400" dirty="0" smtClean="0"/>
              <a:t>1-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استفاده از روش هاي معمول شامل مطالب چاپي، وسايل سمعي بصري، آموزش چهره به چهره...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2- استفاده از دستورالعمل جامع آموزش به بيمار با تاكيد بررعايت موارد زير بر اساس آموزش به فرد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(ارزيابي انگيزه، توان و تمايل بيمار براي يادگيري، ارزيابي نيازهاي آموزشي بيمار و درج آن در پرونده بيمار، تنظيم اهداف آموزش به بيمار بر اساس اولويت هاي آموزشي، انتخاب استراتژي هاي آموزشي مناسب براي هر بيمار)</a:t>
            </a:r>
          </a:p>
          <a:p>
            <a:pPr eaLnBrk="1" hangingPunct="1">
              <a:buFont typeface="Wingdings 2" pitchFamily="18" charset="2"/>
              <a:buNone/>
            </a:pPr>
            <a:endParaRPr lang="fa-IR" dirty="0" smtClean="0"/>
          </a:p>
          <a:p>
            <a:pPr eaLnBrk="1" hangingPunct="1"/>
            <a:endParaRPr lang="fa-IR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5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173"/>
    </mc:Choice>
    <mc:Fallback>
      <p:transition spd="slow" advTm="86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583487" cy="663575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a-IR" sz="3600" u="sng" dirty="0" smtClean="0">
                <a:solidFill>
                  <a:schemeClr val="tx2"/>
                </a:solidFill>
                <a:cs typeface="B Titr" pitchFamily="2" charset="-78"/>
              </a:rPr>
              <a:t>آموزش </a:t>
            </a:r>
            <a:r>
              <a:rPr lang="fa-IR" sz="3600" u="sng" dirty="0" smtClean="0">
                <a:solidFill>
                  <a:schemeClr val="tx2"/>
                </a:solidFill>
                <a:cs typeface="B Titr" pitchFamily="2" charset="-78"/>
              </a:rPr>
              <a:t>هاي حين بستري</a:t>
            </a:r>
            <a:endParaRPr lang="fa-IR" sz="3600" u="sng" dirty="0" smtClean="0">
              <a:solidFill>
                <a:schemeClr val="tx2"/>
              </a:solidFill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838200" y="1828801"/>
            <a:ext cx="7583487" cy="2209800"/>
          </a:xfrm>
          <a:ln>
            <a:solidFill>
              <a:schemeClr val="accent1"/>
            </a:solidFill>
          </a:ln>
        </p:spPr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fa-IR" sz="2400" dirty="0" smtClean="0">
                <a:cs typeface="B Nazanin" pitchFamily="2" charset="-78"/>
              </a:rPr>
              <a:t>3- </a:t>
            </a:r>
            <a:r>
              <a:rPr lang="fa-IR" sz="2400" b="1" dirty="0" smtClean="0">
                <a:cs typeface="B Nazanin" pitchFamily="2" charset="-78"/>
              </a:rPr>
              <a:t>برگ</a:t>
            </a: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زاري برنامه هاي آموزشي بيماران و خانواده آنها به صورت گروهي در داخل مركز يا با ارجاع به مراكز آموزشي مرتبط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4- آگاه سازي بيماران در زمينه سلامت با استفاده از فعاليت هاي بيمار براي بيمار</a:t>
            </a:r>
          </a:p>
          <a:p>
            <a:endParaRPr lang="fa-IR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21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05"/>
    </mc:Choice>
    <mc:Fallback>
      <p:transition spd="slow" advTm="14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a-IR" sz="3600" u="sng" dirty="0" smtClean="0">
                <a:cs typeface="B Titr" pitchFamily="2" charset="-78"/>
              </a:rPr>
              <a:t>عناوين آموزش هاي حين بستري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fa-IR" sz="2400" b="1" dirty="0" smtClean="0">
                <a:solidFill>
                  <a:schemeClr val="tx1"/>
                </a:solidFill>
              </a:rPr>
              <a:t>1- </a:t>
            </a: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آموزش در ارتباط با نوع بيماري نحوه درمان و عوارض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2- استفاده ايمن و موثّر از تمامي داروهاي بيمار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3- استفاده ايمن و موثّر از وسايل كمك درماني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4- اثرات احتمالي بين داروهاي تجويزي و داروهاي ديگر و تغذيه بيمار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5- تغذيه و رژيم غذايي مناسب براي بيمار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6- نحوه مراقبت از خود، مديريت درد و آموزش تكنيك هاي بازتواني در منزل</a:t>
            </a:r>
          </a:p>
          <a:p>
            <a:pPr eaLnBrk="1" hangingPunct="1"/>
            <a:endParaRPr lang="fa-IR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23"/>
    </mc:Choice>
    <mc:Fallback>
      <p:transition spd="slow" advTm="30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3600" u="sng" dirty="0" smtClean="0">
                <a:cs typeface="B Titr" pitchFamily="2" charset="-78"/>
              </a:rPr>
              <a:t>عناوين آموزش هاي حين بستري</a:t>
            </a:r>
            <a:endParaRPr lang="fa-IR" sz="3600" u="sng" dirty="0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779463" y="1828801"/>
            <a:ext cx="7583487" cy="3429000"/>
          </a:xfrm>
          <a:ln>
            <a:solidFill>
              <a:schemeClr val="accent1"/>
            </a:solidFill>
          </a:ln>
        </p:spPr>
        <p:txBody>
          <a:bodyPr/>
          <a:lstStyle/>
          <a:p>
            <a:pPr algn="just"/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بيمارستان داراي برنامه مدون در ارتباط با آگاه سازي اطفال تدوين نموده است</a:t>
            </a:r>
          </a:p>
          <a:p>
            <a:pPr algn="just"/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بيمارستان برنامه اي  مدون در ارتباط با بيماران رواني تدوين نموده است</a:t>
            </a:r>
          </a:p>
          <a:p>
            <a:pPr algn="just"/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بيمارستان داراي برنامه اي مدون در ارتباط با آگاه سازي بيماران سالمند تدوين نموده است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2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81"/>
    </mc:Choice>
    <mc:Fallback>
      <p:transition spd="slow" advTm="37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779463" y="609600"/>
            <a:ext cx="7583487" cy="815975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a-IR" u="sng" dirty="0" smtClean="0">
                <a:solidFill>
                  <a:schemeClr val="tx2"/>
                </a:solidFill>
              </a:rPr>
              <a:t/>
            </a:r>
            <a:br>
              <a:rPr lang="fa-IR" u="sng" dirty="0" smtClean="0">
                <a:solidFill>
                  <a:schemeClr val="tx2"/>
                </a:solidFill>
              </a:rPr>
            </a:br>
            <a:r>
              <a:rPr lang="fa-IR" u="sng" dirty="0" smtClean="0">
                <a:solidFill>
                  <a:schemeClr val="tx2"/>
                </a:solidFill>
              </a:rPr>
              <a:t/>
            </a:r>
            <a:br>
              <a:rPr lang="fa-IR" u="sng" dirty="0" smtClean="0">
                <a:solidFill>
                  <a:schemeClr val="tx2"/>
                </a:solidFill>
              </a:rPr>
            </a:br>
            <a:r>
              <a:rPr lang="fa-IR" u="sng" dirty="0" smtClean="0">
                <a:solidFill>
                  <a:schemeClr val="tx2"/>
                </a:solidFill>
              </a:rPr>
              <a:t/>
            </a:r>
            <a:br>
              <a:rPr lang="fa-IR" u="sng" dirty="0" smtClean="0">
                <a:solidFill>
                  <a:schemeClr val="tx2"/>
                </a:solidFill>
              </a:rPr>
            </a:br>
            <a:r>
              <a:rPr lang="fa-IR" u="sng" dirty="0" smtClean="0">
                <a:solidFill>
                  <a:schemeClr val="tx2"/>
                </a:solidFill>
              </a:rPr>
              <a:t/>
            </a:r>
            <a:br>
              <a:rPr lang="fa-IR" u="sng" dirty="0" smtClean="0">
                <a:solidFill>
                  <a:schemeClr val="tx2"/>
                </a:solidFill>
              </a:rPr>
            </a:br>
            <a:r>
              <a:rPr lang="fa-IR" sz="4000" u="sng" dirty="0" smtClean="0">
                <a:solidFill>
                  <a:schemeClr val="tx2"/>
                </a:solidFill>
              </a:rPr>
              <a:t> </a:t>
            </a:r>
            <a:r>
              <a:rPr lang="fa-IR" sz="3600" u="sng" dirty="0" smtClean="0">
                <a:solidFill>
                  <a:schemeClr val="tx2"/>
                </a:solidFill>
                <a:cs typeface="B Titr" pitchFamily="2" charset="-78"/>
              </a:rPr>
              <a:t>آموزش حين ترخيص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just"/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آموزش به بيماران در مورد جزئيات مراقبت از خود پس از ترخيص و اطمينان از اينكه بيمار موضوعات مطرح شده را كاملا درك نموده است</a:t>
            </a:r>
          </a:p>
          <a:p>
            <a:pPr algn="just"/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اطمينان يافتن از اينكه بيمار توصيه هاي دارويي پس از ترخيص را كاملا متوجه شده است</a:t>
            </a:r>
          </a:p>
          <a:p>
            <a:pPr algn="just"/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اطلاع رساني كلامي و نوشتاري جهت مراجعات بعدي در صورت لزوم</a:t>
            </a:r>
          </a:p>
          <a:p>
            <a:pPr algn="just"/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چگونگي دستيابي به مراقبت هاي اورژانس در صورت لزوم</a:t>
            </a:r>
          </a:p>
          <a:p>
            <a:pPr algn="just"/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دادن آدرس منابع يا آدرس مراكز و سايت هاي آموزشي به بيماران در هنگام ترخيص  </a:t>
            </a:r>
          </a:p>
          <a:p>
            <a:pPr algn="just"/>
            <a:endParaRPr lang="fa-IR" sz="2400" b="1" dirty="0" smtClean="0">
              <a:solidFill>
                <a:schemeClr val="tx1"/>
              </a:solidFill>
              <a:cs typeface="B Nazanin" pitchFamily="2" charset="-78"/>
            </a:endParaRPr>
          </a:p>
          <a:p>
            <a:endParaRPr lang="fa-IR" dirty="0" smtClean="0"/>
          </a:p>
          <a:p>
            <a:endParaRPr lang="fa-IR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66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368"/>
    </mc:Choice>
    <mc:Fallback>
      <p:transition spd="slow" advTm="72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583504"/>
          </a:xfrm>
          <a:ln>
            <a:solidFill>
              <a:schemeClr val="tx2"/>
            </a:solidFill>
          </a:ln>
        </p:spPr>
        <p:txBody>
          <a:bodyPr/>
          <a:lstStyle/>
          <a:p>
            <a:pPr algn="ctr" eaLnBrk="1" hangingPunct="1"/>
            <a:r>
              <a:rPr lang="fa-IR" sz="3600" dirty="0" smtClean="0">
                <a:cs typeface="B Titr" pitchFamily="2" charset="-78"/>
              </a:rPr>
              <a:t>عناوين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67145" y="1478071"/>
            <a:ext cx="7583487" cy="4208463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اهمیت و تعریف آموزش به بیمار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اهداف آموزش به بيمار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تاریخچه آموزش به بیمار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اصول كلي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موانع آموزش به بیمار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فرایند برنامه ریزی آموزش به بیمار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روش های آموزش به بیمار</a:t>
            </a:r>
          </a:p>
          <a:p>
            <a:pPr eaLnBrk="1" hangingPunct="1"/>
            <a:endParaRPr lang="fa-IR" dirty="0" smtClean="0"/>
          </a:p>
          <a:p>
            <a:pPr eaLnBrk="1" hangingPunct="1"/>
            <a:endParaRPr lang="fa-IR" dirty="0" smtClean="0"/>
          </a:p>
          <a:p>
            <a:pPr eaLnBrk="1" hangingPunct="1"/>
            <a:endParaRPr lang="fa-IR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86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57"/>
    </mc:Choice>
    <mc:Fallback>
      <p:transition spd="slow" advTm="27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779463" y="762000"/>
            <a:ext cx="7583487" cy="663575"/>
          </a:xfrm>
        </p:spPr>
        <p:txBody>
          <a:bodyPr/>
          <a:lstStyle/>
          <a:p>
            <a:pPr algn="ctr"/>
            <a:r>
              <a:rPr lang="fa-IR" sz="3600" u="sng" dirty="0" smtClean="0">
                <a:solidFill>
                  <a:schemeClr val="tx2"/>
                </a:solidFill>
                <a:cs typeface="B Titr" pitchFamily="2" charset="-78"/>
              </a:rPr>
              <a:t>آموزش هاي پس از ترخيص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779463" y="1828801"/>
            <a:ext cx="7583487" cy="2209800"/>
          </a:xfrm>
          <a:ln>
            <a:solidFill>
              <a:schemeClr val="accent1"/>
            </a:solidFill>
          </a:ln>
        </p:spPr>
        <p:txBody>
          <a:bodyPr/>
          <a:lstStyle/>
          <a:p>
            <a:pPr algn="just"/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برقراري ارتباط تلفني با بيماران 4-2 روز پس از ترخيص و بررسي مشكلات پيش آمده و حل آنها در صورت نياز</a:t>
            </a:r>
          </a:p>
          <a:p>
            <a:pPr algn="just"/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اختصاص دادن بخشي از وب سايت بيمارستان براي دادن اطلاعات مربوط به مراقبت سلامت </a:t>
            </a:r>
          </a:p>
          <a:p>
            <a:endParaRPr lang="fa-IR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29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23"/>
    </mc:Choice>
    <mc:Fallback>
      <p:transition spd="slow" advTm="44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7800"/>
            <a:ext cx="7583487" cy="525780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fa-IR" sz="2800" b="1" i="1" u="sng" dirty="0" smtClean="0">
                <a:solidFill>
                  <a:srgbClr val="C00000"/>
                </a:solidFill>
              </a:rPr>
              <a:t>آموزش چهره به چهره</a:t>
            </a:r>
          </a:p>
          <a:p>
            <a:pPr>
              <a:lnSpc>
                <a:spcPct val="150000"/>
              </a:lnSpc>
            </a:pPr>
            <a:r>
              <a:rPr lang="fa-IR" sz="2800" b="1" i="1" u="sng" dirty="0" smtClean="0">
                <a:solidFill>
                  <a:srgbClr val="C00000"/>
                </a:solidFill>
              </a:rPr>
              <a:t>سخنرانی</a:t>
            </a:r>
          </a:p>
          <a:p>
            <a:pPr>
              <a:lnSpc>
                <a:spcPct val="150000"/>
              </a:lnSpc>
            </a:pPr>
            <a:r>
              <a:rPr lang="fa-IR" sz="2800" b="1" i="1" u="sng" dirty="0" smtClean="0">
                <a:solidFill>
                  <a:srgbClr val="C00000"/>
                </a:solidFill>
              </a:rPr>
              <a:t>آموزش وبحث گروهی</a:t>
            </a:r>
          </a:p>
          <a:p>
            <a:pPr>
              <a:lnSpc>
                <a:spcPct val="150000"/>
              </a:lnSpc>
            </a:pPr>
            <a:r>
              <a:rPr lang="fa-IR" sz="2800" b="1" i="1" u="sng" dirty="0" smtClean="0">
                <a:solidFill>
                  <a:srgbClr val="C00000"/>
                </a:solidFill>
              </a:rPr>
              <a:t>پرسش وپاسخ</a:t>
            </a:r>
          </a:p>
          <a:p>
            <a:pPr>
              <a:lnSpc>
                <a:spcPct val="150000"/>
              </a:lnSpc>
            </a:pPr>
            <a:r>
              <a:rPr lang="fa-IR" sz="2800" b="1" i="1" u="sng" dirty="0" smtClean="0">
                <a:solidFill>
                  <a:srgbClr val="C00000"/>
                </a:solidFill>
              </a:rPr>
              <a:t>روش ایفای نقش</a:t>
            </a:r>
          </a:p>
          <a:p>
            <a:pPr>
              <a:lnSpc>
                <a:spcPct val="150000"/>
              </a:lnSpc>
            </a:pPr>
            <a:r>
              <a:rPr lang="fa-IR" sz="2800" b="1" i="1" u="sng" dirty="0" smtClean="0">
                <a:solidFill>
                  <a:srgbClr val="C00000"/>
                </a:solidFill>
              </a:rPr>
              <a:t>بارش افکار</a:t>
            </a:r>
          </a:p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457200"/>
            <a:ext cx="7583487" cy="739775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fa-IR" sz="4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روشهای آموزش به بیمار</a:t>
            </a:r>
            <a:endParaRPr lang="fa-IR" sz="4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1162"/>
      </p:ext>
    </p:extLst>
  </p:cSld>
  <p:clrMapOvr>
    <a:masterClrMapping/>
  </p:clrMapOvr>
  <p:transition spd="slow" advTm="435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79463" y="1828800"/>
            <a:ext cx="7583487" cy="45720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fa-IR" sz="2800" b="1" dirty="0" smtClean="0">
                <a:latin typeface="Arial" pitchFamily="34" charset="0"/>
                <a:cs typeface="B Nazanin" pitchFamily="2" charset="-78"/>
              </a:rPr>
              <a:t>1</a:t>
            </a:r>
            <a:r>
              <a:rPr lang="ar-SA" sz="2800" b="1" dirty="0" smtClean="0">
                <a:cs typeface="B Nazanin" pitchFamily="2" charset="-78"/>
              </a:rPr>
              <a:t> - </a:t>
            </a:r>
            <a:r>
              <a:rPr lang="ar-SA" sz="2800" b="1" dirty="0" smtClean="0">
                <a:latin typeface="Arial" pitchFamily="34" charset="0"/>
                <a:cs typeface="B Nazanin" pitchFamily="2" charset="-78"/>
              </a:rPr>
              <a:t>نیازسنجی و ثبت آن </a:t>
            </a:r>
            <a:endParaRPr lang="fa-IR" sz="2800" b="1" dirty="0" smtClean="0">
              <a:latin typeface="Arial" pitchFamily="34" charset="0"/>
              <a:cs typeface="B Nazanin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ar-SA" sz="2800" b="1" dirty="0" smtClean="0">
                <a:latin typeface="Arial" pitchFamily="34" charset="0"/>
                <a:cs typeface="B Nazanin" pitchFamily="2" charset="-78"/>
              </a:rPr>
              <a:t> </a:t>
            </a:r>
            <a:r>
              <a:rPr lang="fa-IR" sz="2800" b="1" dirty="0" smtClean="0">
                <a:latin typeface="Arial" pitchFamily="34" charset="0"/>
                <a:cs typeface="B Nazanin" pitchFamily="2" charset="-78"/>
              </a:rPr>
              <a:t>2</a:t>
            </a:r>
            <a:r>
              <a:rPr lang="ar-SA" sz="2800" b="1" dirty="0" smtClean="0">
                <a:latin typeface="Arial" pitchFamily="34" charset="0"/>
                <a:cs typeface="B Nazanin" pitchFamily="2" charset="-78"/>
              </a:rPr>
              <a:t> - تدوین اهداف</a:t>
            </a:r>
            <a:endParaRPr lang="fa-IR" sz="2800" b="1" dirty="0" smtClean="0">
              <a:latin typeface="Arial" pitchFamily="34" charset="0"/>
              <a:cs typeface="B Nazanin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a-IR" sz="2800" b="1" dirty="0" smtClean="0">
                <a:latin typeface="Arial" pitchFamily="34" charset="0"/>
                <a:cs typeface="B Nazanin" pitchFamily="2" charset="-78"/>
              </a:rPr>
              <a:t>3</a:t>
            </a:r>
            <a:r>
              <a:rPr lang="ar-SA" sz="2800" b="1" dirty="0" smtClean="0">
                <a:latin typeface="Arial" pitchFamily="34" charset="0"/>
                <a:cs typeface="B Nazanin" pitchFamily="2" charset="-78"/>
              </a:rPr>
              <a:t>- انتخاب روش آموزش </a:t>
            </a:r>
            <a:endParaRPr lang="fa-IR" sz="2800" b="1" dirty="0" smtClean="0">
              <a:latin typeface="Arial" pitchFamily="34" charset="0"/>
              <a:cs typeface="B Nazanin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ar-SA" sz="2800" b="1" dirty="0" smtClean="0">
                <a:latin typeface="Arial" pitchFamily="34" charset="0"/>
                <a:cs typeface="B Nazanin" pitchFamily="2" charset="-78"/>
              </a:rPr>
              <a:t> </a:t>
            </a:r>
            <a:r>
              <a:rPr lang="fa-IR" sz="2800" b="1" dirty="0" smtClean="0">
                <a:latin typeface="Arial" pitchFamily="34" charset="0"/>
                <a:cs typeface="B Nazanin" pitchFamily="2" charset="-78"/>
              </a:rPr>
              <a:t>4</a:t>
            </a:r>
            <a:r>
              <a:rPr lang="ar-SA" sz="2800" b="1" dirty="0" smtClean="0">
                <a:latin typeface="Arial" pitchFamily="34" charset="0"/>
                <a:cs typeface="B Nazanin" pitchFamily="2" charset="-78"/>
              </a:rPr>
              <a:t>- ارزشیابی و ثبت آموزش به بیمار</a:t>
            </a:r>
            <a:endParaRPr lang="en-US" sz="2800" dirty="0" smtClean="0">
              <a:latin typeface="Arial" pitchFamily="34" charset="0"/>
              <a:cs typeface="B Nazanin" pitchFamily="2" charset="-78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9463" y="533400"/>
            <a:ext cx="7583487" cy="89217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fa-IR" sz="4400" b="1" dirty="0" smtClean="0">
                <a:solidFill>
                  <a:schemeClr val="tx2"/>
                </a:solidFill>
                <a:latin typeface="Arial" pitchFamily="34" charset="0"/>
                <a:cs typeface="B Nazanin" pitchFamily="2" charset="-78"/>
              </a:rPr>
              <a:t>مراحل آموزش به بیمار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91961"/>
      </p:ext>
    </p:extLst>
  </p:cSld>
  <p:clrMapOvr>
    <a:masterClrMapping/>
  </p:clrMapOvr>
  <p:transition spd="slow" advTm="2945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latin typeface="Arial" pitchFamily="34" charset="0"/>
                <a:cs typeface="B Titr" pitchFamily="2" charset="-78"/>
              </a:rPr>
              <a:t>فرایند آموزش به بیمار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lnSpc>
                <a:spcPct val="200000"/>
              </a:lnSpc>
              <a:buFont typeface="Wingdings 2" pitchFamily="18" charset="2"/>
              <a:buNone/>
            </a:pPr>
            <a:r>
              <a:rPr lang="fa-IR" sz="2800" b="1" dirty="0" smtClean="0">
                <a:solidFill>
                  <a:srgbClr val="C00000"/>
                </a:solidFill>
                <a:cs typeface="B Nazanin" pitchFamily="2" charset="-78"/>
              </a:rPr>
              <a:t>نكات كليدي در اجراي آموزش </a:t>
            </a:r>
            <a:r>
              <a:rPr lang="fa-IR" sz="2800" b="1" dirty="0" smtClean="0">
                <a:cs typeface="B Nazanin" pitchFamily="2" charset="-78"/>
              </a:rPr>
              <a:t>به منظور مشاركت سريع بیماران :</a:t>
            </a:r>
            <a:endParaRPr lang="en-US" sz="2800" b="1" dirty="0" smtClean="0">
              <a:cs typeface="B Nazanin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fa-IR" b="1" dirty="0" smtClean="0">
                <a:solidFill>
                  <a:srgbClr val="C00000"/>
                </a:solidFill>
                <a:cs typeface="B Nazanin" pitchFamily="2" charset="-78"/>
              </a:rPr>
              <a:t>اطلاعات مهم </a:t>
            </a:r>
            <a:r>
              <a:rPr lang="fa-IR" dirty="0" smtClean="0">
                <a:cs typeface="B Nazanin" pitchFamily="2" charset="-78"/>
              </a:rPr>
              <a:t>را از همان ابتداي كار در اختيار آنها قرار دهيد </a:t>
            </a:r>
            <a:endParaRPr lang="en-US" dirty="0" smtClean="0">
              <a:cs typeface="B Nazanin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fa-IR" b="1" dirty="0" smtClean="0">
                <a:solidFill>
                  <a:srgbClr val="C00000"/>
                </a:solidFill>
                <a:cs typeface="B Nazanin" pitchFamily="2" charset="-78"/>
              </a:rPr>
              <a:t>اقداماتي</a:t>
            </a:r>
            <a:r>
              <a:rPr lang="fa-IR" b="1" dirty="0" smtClean="0">
                <a:cs typeface="B Nazanin" pitchFamily="2" charset="-78"/>
              </a:rPr>
              <a:t> </a:t>
            </a:r>
            <a:r>
              <a:rPr lang="fa-IR" dirty="0" smtClean="0">
                <a:cs typeface="B Nazanin" pitchFamily="2" charset="-78"/>
              </a:rPr>
              <a:t>كه بايد انجام دهند را به آنها بگوييد </a:t>
            </a:r>
            <a:endParaRPr lang="en-US" dirty="0" smtClean="0">
              <a:cs typeface="B Nazanin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fa-IR" b="1" dirty="0" smtClean="0">
                <a:solidFill>
                  <a:srgbClr val="C00000"/>
                </a:solidFill>
                <a:cs typeface="B Nazanin" pitchFamily="2" charset="-78"/>
              </a:rPr>
              <a:t>دليل مهم بودن </a:t>
            </a:r>
            <a:r>
              <a:rPr lang="fa-IR" dirty="0" smtClean="0">
                <a:cs typeface="B Nazanin" pitchFamily="2" charset="-78"/>
              </a:rPr>
              <a:t>چنين مسائلي را براي آنها توضيح دهيد</a:t>
            </a:r>
            <a:endParaRPr lang="en-US" dirty="0" smtClean="0">
              <a:cs typeface="B Nazanin" pitchFamily="2" charset="-78"/>
            </a:endParaRPr>
          </a:p>
          <a:p>
            <a:pPr algn="r" rt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62816"/>
      </p:ext>
    </p:extLst>
  </p:cSld>
  <p:clrMapOvr>
    <a:masterClrMapping/>
  </p:clrMapOvr>
  <p:transition spd="slow" advTm="424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fa-IR" sz="3200" b="1" dirty="0" smtClean="0">
                <a:solidFill>
                  <a:srgbClr val="C00000"/>
                </a:solidFill>
                <a:cs typeface="B Nazanin" pitchFamily="2" charset="-78"/>
              </a:rPr>
              <a:t>اطلاعات مهم </a:t>
            </a:r>
            <a:r>
              <a:rPr lang="fa-IR" sz="3200" dirty="0" smtClean="0">
                <a:cs typeface="B Nazanin" pitchFamily="2" charset="-78"/>
              </a:rPr>
              <a:t>را از همان ابتداي كار در اختيار آنها قرار دهيد </a:t>
            </a:r>
            <a:endParaRPr lang="en-US" sz="3200" dirty="0" smtClean="0">
              <a:cs typeface="B Nazanin" pitchFamily="2" charset="-78"/>
            </a:endParaRPr>
          </a:p>
          <a:p>
            <a:pPr>
              <a:lnSpc>
                <a:spcPct val="200000"/>
              </a:lnSpc>
            </a:pPr>
            <a:r>
              <a:rPr lang="fa-IR" sz="3200" b="1" dirty="0" smtClean="0">
                <a:solidFill>
                  <a:srgbClr val="C00000"/>
                </a:solidFill>
                <a:cs typeface="B Nazanin" pitchFamily="2" charset="-78"/>
              </a:rPr>
              <a:t>اقداماتي</a:t>
            </a:r>
            <a:r>
              <a:rPr lang="fa-IR" sz="3200" dirty="0" smtClean="0">
                <a:cs typeface="B Nazanin" pitchFamily="2" charset="-78"/>
              </a:rPr>
              <a:t> كه بايد انجام دهند را به آنها بگوييد </a:t>
            </a:r>
            <a:endParaRPr lang="en-US" sz="3200" dirty="0" smtClean="0">
              <a:cs typeface="B Nazanin" pitchFamily="2" charset="-78"/>
            </a:endParaRPr>
          </a:p>
          <a:p>
            <a:pPr>
              <a:lnSpc>
                <a:spcPct val="200000"/>
              </a:lnSpc>
            </a:pPr>
            <a:r>
              <a:rPr lang="fa-IR" sz="3200" b="1" dirty="0" smtClean="0">
                <a:solidFill>
                  <a:srgbClr val="C00000"/>
                </a:solidFill>
                <a:cs typeface="B Nazanin" pitchFamily="2" charset="-78"/>
              </a:rPr>
              <a:t>دليل مهم بودن </a:t>
            </a:r>
            <a:r>
              <a:rPr lang="fa-IR" sz="3200" dirty="0" smtClean="0">
                <a:cs typeface="B Nazanin" pitchFamily="2" charset="-78"/>
              </a:rPr>
              <a:t>چنين مسائلي را براي آنها توضيح دهيد</a:t>
            </a:r>
            <a:endParaRPr lang="en-US" sz="3200" dirty="0" smtClean="0">
              <a:cs typeface="B Nazanin" pitchFamily="2" charset="-78"/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4400" dirty="0" smtClean="0">
                <a:solidFill>
                  <a:srgbClr val="C00000"/>
                </a:solidFill>
                <a:cs typeface="B Nazanin" pitchFamily="2" charset="-78"/>
              </a:rPr>
              <a:t>نكات كليدي در اجراي آموزش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0445"/>
      </p:ext>
    </p:extLst>
  </p:cSld>
  <p:clrMapOvr>
    <a:masterClrMapping/>
  </p:clrMapOvr>
  <p:transition spd="slow" advTm="29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fontAlgn="base">
              <a:lnSpc>
                <a:spcPct val="200000"/>
              </a:lnSpc>
              <a:buFont typeface="Wingdings" pitchFamily="2" charset="2"/>
              <a:buChar char="q"/>
            </a:pPr>
            <a:r>
              <a:rPr lang="fa-IR" sz="36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رعایت احترام</a:t>
            </a:r>
            <a:endParaRPr lang="en-US" sz="3600" b="1" i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200000"/>
              </a:lnSpc>
              <a:buFont typeface="Wingdings" pitchFamily="2" charset="2"/>
              <a:buChar char="q"/>
            </a:pPr>
            <a:r>
              <a:rPr lang="fa-IR" sz="36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ایجادانگیزه برای یادگیری</a:t>
            </a:r>
          </a:p>
          <a:p>
            <a:pPr lvl="0" fontAlgn="base">
              <a:lnSpc>
                <a:spcPct val="200000"/>
              </a:lnSpc>
              <a:buFont typeface="Wingdings" pitchFamily="2" charset="2"/>
              <a:buChar char="q"/>
            </a:pPr>
            <a:r>
              <a:rPr lang="fa-IR" sz="36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برقراری رابطه عاطفی</a:t>
            </a:r>
            <a:endParaRPr lang="en-US" sz="3600" b="1" i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lnSpc>
                <a:spcPct val="200000"/>
              </a:lnSpc>
              <a:buFont typeface="Wingdings" pitchFamily="2" charset="2"/>
              <a:buChar char="q"/>
            </a:pPr>
            <a:r>
              <a:rPr lang="fa-IR" sz="36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انتخاب محل مناسب</a:t>
            </a:r>
            <a:endParaRPr lang="en-US" sz="3600" b="1" i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fontAlgn="base"/>
            <a:endParaRPr lang="en-US" sz="3600" b="1" dirty="0" smtClean="0">
              <a:solidFill>
                <a:srgbClr val="C00000"/>
              </a:solidFill>
            </a:endParaRPr>
          </a:p>
          <a:p>
            <a:pPr rtl="0" fontAlgn="t"/>
            <a:endParaRPr lang="fa-IR" sz="3600" dirty="0">
              <a:solidFill>
                <a:srgbClr val="C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dirty="0" smtClean="0"/>
              <a:t/>
            </a:r>
            <a:br>
              <a:rPr lang="fa-IR" dirty="0" smtClean="0"/>
            </a:br>
            <a:r>
              <a:rPr lang="fa-IR" dirty="0" smtClean="0"/>
              <a:t/>
            </a:r>
            <a:br>
              <a:rPr lang="fa-IR" dirty="0" smtClean="0"/>
            </a:br>
            <a:r>
              <a:rPr lang="fa-IR" sz="6700" dirty="0" smtClean="0">
                <a:latin typeface="Arial" pitchFamily="34" charset="0"/>
                <a:cs typeface="Arial" pitchFamily="34" charset="0"/>
              </a:rPr>
              <a:t>قبل ازشروع </a:t>
            </a:r>
            <a:r>
              <a:rPr lang="fa-IR" sz="6700" dirty="0" smtClean="0">
                <a:latin typeface="Arial" pitchFamily="34" charset="0"/>
                <a:cs typeface="Arial" pitchFamily="34" charset="0"/>
              </a:rPr>
              <a:t>آموزش</a:t>
            </a:r>
            <a:endParaRPr lang="fa-IR" sz="6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62284"/>
      </p:ext>
    </p:extLst>
  </p:cSld>
  <p:clrMapOvr>
    <a:masterClrMapping/>
  </p:clrMapOvr>
  <p:transition spd="slow" advTm="304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fontAlgn="base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</a:pPr>
            <a:r>
              <a:rPr lang="fa-IR" sz="2800" b="1" dirty="0" smtClean="0">
                <a:solidFill>
                  <a:srgbClr val="C00000"/>
                </a:solidFill>
                <a:cs typeface="B Nazanin" pitchFamily="2" charset="-78"/>
              </a:rPr>
              <a:t>استفاده ازروشهای فعال یاددهی</a:t>
            </a:r>
          </a:p>
          <a:p>
            <a:pPr marL="0" indent="0" fontAlgn="base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</a:pPr>
            <a:r>
              <a:rPr lang="fa-IR" sz="2800" b="1" dirty="0" smtClean="0">
                <a:solidFill>
                  <a:srgbClr val="C00000"/>
                </a:solidFill>
                <a:cs typeface="B Nazanin" pitchFamily="2" charset="-78"/>
              </a:rPr>
              <a:t>رعایت سازمان یافته بودن مطلب</a:t>
            </a:r>
            <a:endParaRPr lang="en-US" sz="2800" b="1" dirty="0" smtClean="0">
              <a:solidFill>
                <a:srgbClr val="C00000"/>
              </a:solidFill>
              <a:latin typeface="Arial" charset="0"/>
              <a:cs typeface="B Nazanin" pitchFamily="2" charset="-78"/>
            </a:endParaRPr>
          </a:p>
          <a:p>
            <a:pPr marL="0" lvl="0" indent="0" fontAlgn="base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</a:pPr>
            <a:r>
              <a:rPr lang="fa-IR" sz="2800" b="1" dirty="0" smtClean="0">
                <a:solidFill>
                  <a:srgbClr val="C00000"/>
                </a:solidFill>
                <a:cs typeface="B Nazanin" pitchFamily="2" charset="-78"/>
              </a:rPr>
              <a:t>رعایت وضوح مطلب</a:t>
            </a:r>
          </a:p>
          <a:p>
            <a:pPr marL="0" indent="0" fontAlgn="base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</a:pPr>
            <a:r>
              <a:rPr lang="fa-IR" sz="2800" b="1" dirty="0" smtClean="0">
                <a:solidFill>
                  <a:srgbClr val="C00000"/>
                </a:solidFill>
                <a:cs typeface="B Nazanin" pitchFamily="2" charset="-78"/>
              </a:rPr>
              <a:t>استفاده ازتجارب قبلی یادگیرندگان</a:t>
            </a:r>
            <a:endParaRPr lang="en-US" sz="2800" b="1" dirty="0" smtClean="0">
              <a:solidFill>
                <a:srgbClr val="C00000"/>
              </a:solidFill>
              <a:latin typeface="Arial" charset="0"/>
              <a:cs typeface="B Nazanin" pitchFamily="2" charset="-78"/>
            </a:endParaRPr>
          </a:p>
          <a:p>
            <a:pPr marL="0" lvl="0" indent="0" fontAlgn="base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</a:pPr>
            <a:r>
              <a:rPr lang="fa-IR" sz="2800" b="1" dirty="0" smtClean="0">
                <a:solidFill>
                  <a:srgbClr val="C00000"/>
                </a:solidFill>
                <a:cs typeface="B Nazanin" pitchFamily="2" charset="-78"/>
              </a:rPr>
              <a:t>آموزش مطالب کاربردی</a:t>
            </a:r>
          </a:p>
          <a:p>
            <a:pPr marL="0" lvl="0" indent="0" fontAlgn="base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</a:pPr>
            <a:r>
              <a:rPr lang="fa-IR" sz="2800" b="1" dirty="0" smtClean="0">
                <a:solidFill>
                  <a:srgbClr val="C00000"/>
                </a:solidFill>
                <a:cs typeface="B Nazanin" pitchFamily="2" charset="-78"/>
              </a:rPr>
              <a:t>توجه به تفاوتهای فردی و فرهنگ </a:t>
            </a:r>
            <a:endParaRPr lang="en-US" sz="2800" b="1" dirty="0" smtClean="0">
              <a:solidFill>
                <a:srgbClr val="C00000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base"/>
            <a:r>
              <a:rPr lang="fa-IR" dirty="0" smtClean="0"/>
              <a:t/>
            </a:r>
            <a:br>
              <a:rPr lang="fa-IR" dirty="0" smtClean="0"/>
            </a:br>
            <a:r>
              <a:rPr lang="fa-IR" sz="5300" dirty="0" smtClean="0">
                <a:latin typeface="Arial" pitchFamily="34" charset="0"/>
                <a:cs typeface="Arial" pitchFamily="34" charset="0"/>
              </a:rPr>
              <a:t>درحین آموزش</a:t>
            </a:r>
            <a:endParaRPr lang="en-US" sz="53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4639"/>
      </p:ext>
    </p:extLst>
  </p:cSld>
  <p:clrMapOvr>
    <a:masterClrMapping/>
  </p:clrMapOvr>
  <p:transition spd="slow" advTm="29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</a:pPr>
            <a:r>
              <a:rPr lang="fa-IR" sz="4800" b="1" dirty="0" smtClean="0">
                <a:solidFill>
                  <a:schemeClr val="accent3">
                    <a:lumMod val="75000"/>
                  </a:schemeClr>
                </a:solidFill>
                <a:cs typeface="B Nazanin" pitchFamily="2" charset="-78"/>
              </a:rPr>
              <a:t>ارزیابی</a:t>
            </a:r>
          </a:p>
          <a:p>
            <a:pPr marL="0" lvl="0" indent="0" fontAlgn="base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endParaRPr lang="fa-IR" sz="4800" b="1" dirty="0" smtClean="0">
              <a:solidFill>
                <a:schemeClr val="accent3">
                  <a:lumMod val="75000"/>
                </a:schemeClr>
              </a:solidFill>
              <a:cs typeface="B Nazanin" pitchFamily="2" charset="-78"/>
            </a:endParaRPr>
          </a:p>
          <a:p>
            <a:pPr marL="0" indent="0" fontAlgn="base"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</a:pPr>
            <a:r>
              <a:rPr lang="fa-IR" sz="4800" b="1" dirty="0" smtClean="0">
                <a:solidFill>
                  <a:schemeClr val="accent3">
                    <a:lumMod val="75000"/>
                  </a:schemeClr>
                </a:solidFill>
                <a:cs typeface="B Nazanin" pitchFamily="2" charset="-78"/>
              </a:rPr>
              <a:t>ارائه بازخورد</a:t>
            </a:r>
            <a:endParaRPr lang="en-US" sz="4800" b="1" dirty="0" smtClean="0">
              <a:solidFill>
                <a:schemeClr val="accent3">
                  <a:lumMod val="75000"/>
                </a:schemeClr>
              </a:solidFill>
              <a:latin typeface="Arial" charset="0"/>
              <a:cs typeface="B Nazanin" pitchFamily="2" charset="-78"/>
            </a:endParaRPr>
          </a:p>
          <a:p>
            <a:pPr marL="0" lvl="0" indent="0" fontAlgn="base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endParaRPr lang="en-US" sz="4800" b="1" dirty="0" smtClean="0">
              <a:solidFill>
                <a:srgbClr val="C00000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a-IR" sz="5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fa-IR" sz="5400" dirty="0" smtClean="0">
                <a:latin typeface="Arial" pitchFamily="34" charset="0"/>
                <a:cs typeface="Arial" pitchFamily="34" charset="0"/>
              </a:rPr>
            </a:br>
            <a:r>
              <a:rPr lang="fa-IR" sz="5400" dirty="0" smtClean="0">
                <a:latin typeface="Arial" pitchFamily="34" charset="0"/>
                <a:cs typeface="Arial" pitchFamily="34" charset="0"/>
              </a:rPr>
              <a:t>بعد </a:t>
            </a:r>
            <a:r>
              <a:rPr lang="fa-IR" sz="5400" dirty="0" smtClean="0">
                <a:latin typeface="Arial" pitchFamily="34" charset="0"/>
                <a:cs typeface="Arial" pitchFamily="34" charset="0"/>
              </a:rPr>
              <a:t>ازآموزش</a:t>
            </a:r>
            <a:endParaRPr lang="fa-IR" sz="5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84641"/>
      </p:ext>
    </p:extLst>
  </p:cSld>
  <p:clrMapOvr>
    <a:masterClrMapping/>
  </p:clrMapOvr>
  <p:transition spd="slow" advTm="121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lnSpc>
                <a:spcPct val="200000"/>
              </a:lnSpc>
              <a:buFont typeface="Wingdings" pitchFamily="2" charset="2"/>
              <a:buChar char="v"/>
            </a:pPr>
            <a:r>
              <a:rPr lang="fa-IR" sz="3200" b="1" dirty="0" smtClean="0">
                <a:solidFill>
                  <a:srgbClr val="C00000"/>
                </a:solidFill>
                <a:cs typeface="B Nazanin" pitchFamily="2" charset="-78"/>
              </a:rPr>
              <a:t>کمبود وقت </a:t>
            </a:r>
            <a:r>
              <a:rPr lang="fa-IR" sz="3200" b="1" dirty="0" smtClean="0">
                <a:cs typeface="B Nazanin" pitchFamily="2" charset="-78"/>
              </a:rPr>
              <a:t>کارکنان بهداشتی</a:t>
            </a:r>
            <a:endParaRPr lang="en-US" sz="3200" b="1" dirty="0" smtClean="0">
              <a:cs typeface="B Nazanin" pitchFamily="2" charset="-78"/>
            </a:endParaRPr>
          </a:p>
          <a:p>
            <a:pPr algn="just">
              <a:lnSpc>
                <a:spcPct val="200000"/>
              </a:lnSpc>
              <a:buFont typeface="Wingdings" pitchFamily="2" charset="2"/>
              <a:buChar char="v"/>
            </a:pPr>
            <a:r>
              <a:rPr lang="fa-IR" sz="3200" b="1" dirty="0" smtClean="0">
                <a:solidFill>
                  <a:srgbClr val="C00000"/>
                </a:solidFill>
                <a:cs typeface="B Nazanin" pitchFamily="2" charset="-78"/>
              </a:rPr>
              <a:t>کمبود حمایت های </a:t>
            </a:r>
            <a:r>
              <a:rPr lang="fa-IR" sz="3200" b="1" dirty="0" smtClean="0">
                <a:cs typeface="B Nazanin" pitchFamily="2" charset="-78"/>
              </a:rPr>
              <a:t>مدیریتی </a:t>
            </a:r>
          </a:p>
          <a:p>
            <a:pPr algn="just">
              <a:lnSpc>
                <a:spcPct val="200000"/>
              </a:lnSpc>
              <a:buFont typeface="Wingdings" pitchFamily="2" charset="2"/>
              <a:buChar char="v"/>
            </a:pPr>
            <a:r>
              <a:rPr lang="fa-IR" sz="3200" b="1" dirty="0" smtClean="0">
                <a:solidFill>
                  <a:srgbClr val="C00000"/>
                </a:solidFill>
                <a:cs typeface="B Nazanin" pitchFamily="2" charset="-78"/>
              </a:rPr>
              <a:t>تضاد نقش </a:t>
            </a:r>
            <a:r>
              <a:rPr lang="fa-IR" sz="3200" b="1" dirty="0" smtClean="0">
                <a:cs typeface="B Nazanin" pitchFamily="2" charset="-78"/>
              </a:rPr>
              <a:t>بین متخصصین رشته های مختلف بهداشتی</a:t>
            </a:r>
          </a:p>
          <a:p>
            <a:pPr algn="just">
              <a:lnSpc>
                <a:spcPct val="200000"/>
              </a:lnSpc>
              <a:buNone/>
            </a:pPr>
            <a:endParaRPr lang="fa-IR" dirty="0" smtClean="0">
              <a:cs typeface="B Nazanin" pitchFamily="2" charset="-7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cs typeface="B Nazanin" pitchFamily="2" charset="-78"/>
              </a:rPr>
              <a:t>موانع رایج در آموزش به بیمار</a:t>
            </a:r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83295"/>
      </p:ext>
    </p:extLst>
  </p:cSld>
  <p:clrMapOvr>
    <a:masterClrMapping/>
  </p:clrMapOvr>
  <p:transition spd="slow" advTm="59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779463" y="2141538"/>
            <a:ext cx="7583487" cy="1044575"/>
          </a:xfrm>
        </p:spPr>
        <p:txBody>
          <a:bodyPr/>
          <a:lstStyle/>
          <a:p>
            <a:pPr algn="ctr" eaLnBrk="1" hangingPunct="1"/>
            <a:r>
              <a:rPr lang="fa-IR" sz="4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با تشکر از توجه شما</a:t>
            </a:r>
            <a:endParaRPr lang="en-US" sz="4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40"/>
    </mc:Choice>
    <mc:Fallback>
      <p:transition spd="slow" advTm="29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828801"/>
            <a:ext cx="7907337" cy="1447800"/>
          </a:xfrm>
          <a:ln>
            <a:solidFill>
              <a:schemeClr val="tx2"/>
            </a:solidFill>
          </a:ln>
        </p:spPr>
        <p:txBody>
          <a:bodyPr/>
          <a:lstStyle/>
          <a:p>
            <a:pPr algn="just"/>
            <a:r>
              <a:rPr lang="fa-IR" sz="2400" b="1" dirty="0" smtClean="0">
                <a:latin typeface="Arial" pitchFamily="34" charset="0"/>
                <a:cs typeface="B Nazanin" pitchFamily="2" charset="-78"/>
              </a:rPr>
              <a:t>آموزش به </a:t>
            </a:r>
            <a:r>
              <a:rPr lang="fa-IR" sz="2400" b="1" dirty="0" smtClean="0">
                <a:latin typeface="Arial" pitchFamily="34" charset="0"/>
                <a:cs typeface="B Nazanin" pitchFamily="2" charset="-78"/>
              </a:rPr>
              <a:t>بیمار</a:t>
            </a:r>
            <a:r>
              <a:rPr lang="en-US" sz="2400" b="1" dirty="0" smtClean="0">
                <a:latin typeface="Arial" pitchFamily="34" charset="0"/>
                <a:cs typeface="B Nazanin" pitchFamily="2" charset="-78"/>
              </a:rPr>
              <a:t> </a:t>
            </a:r>
            <a:r>
              <a:rPr lang="fa-IR" sz="2400" b="1" dirty="0" smtClean="0">
                <a:latin typeface="Arial" pitchFamily="34" charset="0"/>
                <a:cs typeface="B Nazanin" pitchFamily="2" charset="-78"/>
              </a:rPr>
              <a:t>از </a:t>
            </a:r>
            <a:r>
              <a:rPr lang="fa-IR" sz="2400" b="1" dirty="0" smtClean="0">
                <a:latin typeface="Arial" pitchFamily="34" charset="0"/>
                <a:cs typeface="B Nazanin" pitchFamily="2" charset="-78"/>
              </a:rPr>
              <a:t>نظر تئوری </a:t>
            </a:r>
            <a:r>
              <a:rPr lang="fa-IR" sz="2400" b="1" dirty="0" smtClean="0">
                <a:latin typeface="Arial" pitchFamily="34" charset="0"/>
                <a:cs typeface="B Nazanin" pitchFamily="2" charset="-78"/>
              </a:rPr>
              <a:t>و</a:t>
            </a:r>
            <a:r>
              <a:rPr lang="en-US" sz="2400" b="1" dirty="0" smtClean="0">
                <a:latin typeface="Arial" pitchFamily="34" charset="0"/>
                <a:cs typeface="B Nazanin" pitchFamily="2" charset="-78"/>
              </a:rPr>
              <a:t> </a:t>
            </a:r>
            <a:r>
              <a:rPr lang="fa-IR" sz="2400" b="1" dirty="0" smtClean="0">
                <a:latin typeface="Arial" pitchFamily="34" charset="0"/>
                <a:cs typeface="B Nazanin" pitchFamily="2" charset="-78"/>
              </a:rPr>
              <a:t>عملی</a:t>
            </a:r>
            <a:r>
              <a:rPr lang="fa-IR" sz="2400" b="1" dirty="0" smtClean="0">
                <a:latin typeface="Arial" pitchFamily="34" charset="0"/>
                <a:cs typeface="B Nazanin" pitchFamily="2" charset="-78"/>
              </a:rPr>
              <a:t>، به طور عمده درسه دهه اخیر توسعه یافته است</a:t>
            </a:r>
            <a:r>
              <a:rPr lang="fa-IR" sz="2400" b="1" dirty="0" smtClean="0">
                <a:latin typeface="Arial" pitchFamily="34" charset="0"/>
                <a:cs typeface="B Nazanin" pitchFamily="2" charset="-78"/>
              </a:rPr>
              <a:t>.</a:t>
            </a:r>
            <a:r>
              <a:rPr lang="en-US" sz="2400" b="1" dirty="0" smtClean="0">
                <a:latin typeface="Arial" pitchFamily="34" charset="0"/>
                <a:cs typeface="B Nazanin" pitchFamily="2" charset="-78"/>
              </a:rPr>
              <a:t> </a:t>
            </a:r>
            <a:r>
              <a:rPr lang="fa-IR" sz="2400" b="1" dirty="0" smtClean="0">
                <a:latin typeface="Arial" pitchFamily="34" charset="0"/>
                <a:cs typeface="B Nazanin" pitchFamily="2" charset="-78"/>
              </a:rPr>
              <a:t>تغییرات </a:t>
            </a:r>
            <a:r>
              <a:rPr lang="fa-IR" sz="2400" b="1" dirty="0" smtClean="0">
                <a:latin typeface="Arial" pitchFamily="34" charset="0"/>
                <a:cs typeface="B Nazanin" pitchFamily="2" charset="-78"/>
              </a:rPr>
              <a:t>متعددی به صورت همزمان </a:t>
            </a:r>
            <a:r>
              <a:rPr lang="fa-IR" sz="2400" b="1" dirty="0" smtClean="0">
                <a:latin typeface="Arial" pitchFamily="34" charset="0"/>
                <a:cs typeface="B Nazanin" pitchFamily="2" charset="-78"/>
              </a:rPr>
              <a:t>و</a:t>
            </a:r>
            <a:r>
              <a:rPr lang="en-US" sz="2400" b="1" dirty="0" smtClean="0">
                <a:latin typeface="Arial" pitchFamily="34" charset="0"/>
                <a:cs typeface="B Nazanin" pitchFamily="2" charset="-78"/>
              </a:rPr>
              <a:t> </a:t>
            </a:r>
            <a:r>
              <a:rPr lang="fa-IR" sz="2400" b="1" dirty="0" smtClean="0">
                <a:latin typeface="Arial" pitchFamily="34" charset="0"/>
                <a:cs typeface="B Nazanin" pitchFamily="2" charset="-78"/>
              </a:rPr>
              <a:t>پیشرونده </a:t>
            </a:r>
            <a:r>
              <a:rPr lang="fa-IR" sz="2400" b="1" dirty="0" smtClean="0">
                <a:latin typeface="Arial" pitchFamily="34" charset="0"/>
                <a:cs typeface="B Nazanin" pitchFamily="2" charset="-78"/>
              </a:rPr>
              <a:t>رخ </a:t>
            </a:r>
            <a:r>
              <a:rPr lang="fa-IR" sz="2400" b="1" dirty="0" smtClean="0">
                <a:latin typeface="Arial" pitchFamily="34" charset="0"/>
                <a:cs typeface="B Nazanin" pitchFamily="2" charset="-78"/>
              </a:rPr>
              <a:t>داد</a:t>
            </a:r>
            <a:r>
              <a:rPr lang="en-US" sz="2400" b="1" dirty="0" smtClean="0">
                <a:latin typeface="Arial" pitchFamily="34" charset="0"/>
                <a:cs typeface="B Nazanin" pitchFamily="2" charset="-78"/>
              </a:rPr>
              <a:t> </a:t>
            </a:r>
            <a:r>
              <a:rPr lang="fa-IR" sz="2400" b="1" dirty="0" smtClean="0">
                <a:latin typeface="Arial" pitchFamily="34" charset="0"/>
                <a:cs typeface="B Nazanin" pitchFamily="2" charset="-78"/>
              </a:rPr>
              <a:t>که </a:t>
            </a:r>
            <a:r>
              <a:rPr lang="fa-IR" sz="2400" b="1" dirty="0" smtClean="0">
                <a:latin typeface="Arial" pitchFamily="34" charset="0"/>
                <a:cs typeface="B Nazanin" pitchFamily="2" charset="-78"/>
              </a:rPr>
              <a:t>برسیستم مراقبت بهداشتی </a:t>
            </a:r>
            <a:r>
              <a:rPr lang="fa-IR" sz="2400" b="1" dirty="0" smtClean="0">
                <a:latin typeface="Arial" pitchFamily="34" charset="0"/>
                <a:cs typeface="B Nazanin" pitchFamily="2" charset="-78"/>
              </a:rPr>
              <a:t>در</a:t>
            </a:r>
            <a:r>
              <a:rPr lang="en-US" sz="2400" b="1" dirty="0" smtClean="0">
                <a:latin typeface="Arial" pitchFamily="34" charset="0"/>
                <a:cs typeface="B Nazanin" pitchFamily="2" charset="-78"/>
              </a:rPr>
              <a:t> </a:t>
            </a:r>
            <a:r>
              <a:rPr lang="fa-IR" sz="2400" b="1" dirty="0" smtClean="0">
                <a:latin typeface="Arial" pitchFamily="34" charset="0"/>
                <a:cs typeface="B Nazanin" pitchFamily="2" charset="-78"/>
              </a:rPr>
              <a:t>اروپا</a:t>
            </a:r>
            <a:r>
              <a:rPr lang="en-US" sz="2400" b="1" dirty="0" smtClean="0">
                <a:latin typeface="Arial" pitchFamily="34" charset="0"/>
                <a:cs typeface="B Nazanin" pitchFamily="2" charset="-78"/>
              </a:rPr>
              <a:t> </a:t>
            </a:r>
            <a:r>
              <a:rPr lang="fa-IR" sz="2400" b="1" dirty="0" smtClean="0">
                <a:latin typeface="Arial" pitchFamily="34" charset="0"/>
                <a:cs typeface="B Nazanin" pitchFamily="2" charset="-78"/>
              </a:rPr>
              <a:t>و</a:t>
            </a:r>
            <a:r>
              <a:rPr lang="en-US" sz="2400" b="1" dirty="0" smtClean="0">
                <a:latin typeface="Arial" pitchFamily="34" charset="0"/>
                <a:cs typeface="B Nazanin" pitchFamily="2" charset="-78"/>
              </a:rPr>
              <a:t> </a:t>
            </a:r>
            <a:r>
              <a:rPr lang="fa-IR" sz="2400" b="1" dirty="0" smtClean="0">
                <a:latin typeface="Arial" pitchFamily="34" charset="0"/>
                <a:cs typeface="B Nazanin" pitchFamily="2" charset="-78"/>
              </a:rPr>
              <a:t>سایرکشورها</a:t>
            </a:r>
            <a:r>
              <a:rPr lang="en-US" sz="2400" b="1" dirty="0" smtClean="0">
                <a:latin typeface="Arial" pitchFamily="34" charset="0"/>
                <a:cs typeface="B Nazanin" pitchFamily="2" charset="-78"/>
              </a:rPr>
              <a:t> </a:t>
            </a:r>
            <a:r>
              <a:rPr lang="fa-IR" sz="2400" b="1" dirty="0" smtClean="0">
                <a:latin typeface="Arial" pitchFamily="34" charset="0"/>
                <a:cs typeface="B Nazanin" pitchFamily="2" charset="-78"/>
              </a:rPr>
              <a:t>تاثیرگذار</a:t>
            </a:r>
            <a:r>
              <a:rPr lang="en-US" sz="2400" b="1" dirty="0" smtClean="0">
                <a:latin typeface="Arial" pitchFamily="34" charset="0"/>
                <a:cs typeface="B Nazanin" pitchFamily="2" charset="-78"/>
              </a:rPr>
              <a:t> </a:t>
            </a:r>
            <a:r>
              <a:rPr lang="fa-IR" sz="2400" b="1" dirty="0" smtClean="0">
                <a:latin typeface="Arial" pitchFamily="34" charset="0"/>
                <a:cs typeface="B Nazanin" pitchFamily="2" charset="-78"/>
              </a:rPr>
              <a:t>بودند</a:t>
            </a:r>
            <a:r>
              <a:rPr lang="fa-IR" sz="2400" b="1" dirty="0" smtClean="0">
                <a:latin typeface="Arial" pitchFamily="34" charset="0"/>
                <a:cs typeface="B Nazanin" pitchFamily="2" charset="-78"/>
              </a:rPr>
              <a:t>.</a:t>
            </a:r>
          </a:p>
          <a:p>
            <a:endParaRPr lang="en-US" dirty="0"/>
          </a:p>
        </p:txBody>
      </p:sp>
      <p:pic>
        <p:nvPicPr>
          <p:cNvPr id="1027" name="Picture 3" descr="C:\Users\ADMIN\Videos\download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62400"/>
            <a:ext cx="25146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98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49"/>
    </mc:Choice>
    <mc:Fallback>
      <p:transition spd="slow" advTm="47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600" b="1" dirty="0">
                <a:solidFill>
                  <a:srgbClr val="FF0000"/>
                </a:solidFill>
                <a:latin typeface="Arial" pitchFamily="34" charset="0"/>
                <a:cs typeface="B Nazanin" pitchFamily="2" charset="-78"/>
              </a:rPr>
              <a:t>این تغییرات عبارتند از:</a:t>
            </a:r>
            <a:endParaRPr lang="en-US" sz="3200" dirty="0">
              <a:solidFill>
                <a:srgbClr val="FF0000"/>
              </a:solidFill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828801"/>
            <a:ext cx="7583487" cy="3276600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r>
              <a:rPr lang="fa-IR" sz="2400" b="1" u="sng" dirty="0" smtClean="0">
                <a:cs typeface="B Nazanin" pitchFamily="2" charset="-78"/>
              </a:rPr>
              <a:t>تغییرعمده در بروز بیماریها</a:t>
            </a:r>
          </a:p>
          <a:p>
            <a:r>
              <a:rPr lang="fa-IR" sz="2400" b="1" u="sng" dirty="0" smtClean="0">
                <a:cs typeface="B Nazanin" pitchFamily="2" charset="-78"/>
              </a:rPr>
              <a:t>توجه بیشتر به ابعاد معنوی وانسانی در مراقبتهاای بهداشتی</a:t>
            </a:r>
          </a:p>
          <a:p>
            <a:r>
              <a:rPr lang="fa-IR" sz="2400" b="1" u="sng" dirty="0" smtClean="0">
                <a:cs typeface="B Nazanin" pitchFamily="2" charset="-78"/>
              </a:rPr>
              <a:t>ابراز نارضایتی بیماران از سیستم مراقبت بهداشتی</a:t>
            </a:r>
          </a:p>
          <a:p>
            <a:r>
              <a:rPr lang="fa-IR" sz="2400" b="1" u="sng" dirty="0" smtClean="0">
                <a:cs typeface="B Nazanin" pitchFamily="2" charset="-78"/>
              </a:rPr>
              <a:t>افزایش بار اقتصادی ومالی تحمیلی به بخش سلامت</a:t>
            </a:r>
          </a:p>
          <a:p>
            <a:r>
              <a:rPr lang="fa-IR" sz="2400" b="1" u="sng" dirty="0" smtClean="0">
                <a:cs typeface="B Nazanin" pitchFamily="2" charset="-78"/>
              </a:rPr>
              <a:t>تغییر نقش عمده بیمارستان در نحوه ارائه خدمات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47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009"/>
    </mc:Choice>
    <mc:Fallback>
      <p:transition spd="slow" advTm="73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828801"/>
            <a:ext cx="7583487" cy="2514600"/>
          </a:xfrm>
          <a:ln>
            <a:solidFill>
              <a:schemeClr val="tx2"/>
            </a:solidFill>
          </a:ln>
        </p:spPr>
        <p:txBody>
          <a:bodyPr/>
          <a:lstStyle/>
          <a:p>
            <a:pPr algn="just"/>
            <a:r>
              <a:rPr lang="fa-IR" sz="2400" dirty="0" smtClean="0">
                <a:cs typeface="B Nazanin" pitchFamily="2" charset="-78"/>
              </a:rPr>
              <a:t>گرچه مرگ و میر ناشی از برخی بیماری ها کاهش یافته است اما میزان ناتوانی از اغلب بیماری های مزمن روبه افزایش است. </a:t>
            </a:r>
          </a:p>
          <a:p>
            <a:pPr algn="just"/>
            <a:r>
              <a:rPr lang="fa-IR" sz="2400" dirty="0" smtClean="0">
                <a:cs typeface="B Nazanin" pitchFamily="2" charset="-78"/>
              </a:rPr>
              <a:t>به این دلیل پیشگیری در همه سطوح اولیه (پیشگیری از </a:t>
            </a:r>
            <a:r>
              <a:rPr lang="fa-IR" sz="2400" dirty="0" smtClean="0">
                <a:cs typeface="B Nazanin" pitchFamily="2" charset="-78"/>
              </a:rPr>
              <a:t>بیماری) </a:t>
            </a:r>
            <a:r>
              <a:rPr lang="fa-IR" sz="2400" dirty="0" smtClean="0">
                <a:cs typeface="B Nazanin" pitchFamily="2" charset="-78"/>
              </a:rPr>
              <a:t>ثانویه (تشخیص سریع) و ثالثیه(پیشگیری یا آهسته کردن پیشرفت بیماری) نیازمند مشارکت فعال بیمار با راهنمایی وحمایت از جانب تیم پزشکی می باشد.</a:t>
            </a:r>
          </a:p>
          <a:p>
            <a:pPr algn="just"/>
            <a:endParaRPr lang="en-US" sz="2400" dirty="0">
              <a:cs typeface="B Nazanin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07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06"/>
    </mc:Choice>
    <mc:Fallback>
      <p:transition spd="slow" advTm="76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219200" y="762000"/>
            <a:ext cx="7583488" cy="609600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 eaLnBrk="1" hangingPunct="1"/>
            <a:r>
              <a:rPr lang="fa-IR" sz="3600" b="1" dirty="0" smtClean="0">
                <a:solidFill>
                  <a:schemeClr val="tx1"/>
                </a:solidFill>
                <a:cs typeface="B Titr" pitchFamily="2" charset="-78"/>
              </a:rPr>
              <a:t>اهداف آموزش به بيمار 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762000" y="1524000"/>
            <a:ext cx="7583487" cy="4208463"/>
          </a:xfrm>
          <a:ln>
            <a:solidFill>
              <a:schemeClr val="accent1"/>
            </a:solidFill>
          </a:ln>
        </p:spPr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fa-IR" sz="2400" dirty="0" smtClean="0">
                <a:cs typeface="B Nazanin" pitchFamily="2" charset="-78"/>
              </a:rPr>
              <a:t>1-</a:t>
            </a:r>
            <a:r>
              <a:rPr lang="fa-IR" sz="2400" b="1" dirty="0" smtClean="0">
                <a:cs typeface="B Nazanin" pitchFamily="2" charset="-78"/>
              </a:rPr>
              <a:t> </a:t>
            </a: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كسب اطلاعات دقيق در مورد وضعيت سلامتي فرد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2- كاهش اضطراب و افزاش رضايت بيمار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3- يادگيري مهارت ها و نگرش ها جهت پيشبرد مراقبت از خود در هنگام بستري و منزل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4- توانمند ساختن بيمار براي پيروي از درمانها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5- افزايش توانايي جهت تصميم گيري و تسهیل </a:t>
            </a:r>
            <a:r>
              <a:rPr lang="ar-SA" sz="2400" b="1" dirty="0" smtClean="0">
                <a:solidFill>
                  <a:schemeClr val="tx1"/>
                </a:solidFill>
                <a:cs typeface="B Nazanin" pitchFamily="2" charset="-78"/>
              </a:rPr>
              <a:t>كسب رضايت نامه رسمي</a:t>
            </a:r>
            <a:endParaRPr lang="fa-IR" sz="2400" b="1" dirty="0" smtClean="0">
              <a:solidFill>
                <a:schemeClr val="tx1"/>
              </a:solidFill>
              <a:cs typeface="B Nazanin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78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42"/>
    </mc:Choice>
    <mc:Fallback>
      <p:transition spd="slow" advTm="44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295400" y="533400"/>
            <a:ext cx="7583487" cy="685800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a-IR" sz="3600" b="1" dirty="0" smtClean="0">
                <a:cs typeface="B Titr" pitchFamily="2" charset="-78"/>
              </a:rPr>
              <a:t>اهداف آموزش به بيمار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762000" y="1371600"/>
            <a:ext cx="7583487" cy="4208463"/>
          </a:xfrm>
          <a:ln>
            <a:solidFill>
              <a:schemeClr val="accent1"/>
            </a:solidFill>
          </a:ln>
        </p:spPr>
        <p:txBody>
          <a:bodyPr/>
          <a:lstStyle/>
          <a:p>
            <a:pPr>
              <a:buFont typeface="Wingdings 2" pitchFamily="18" charset="2"/>
              <a:buNone/>
              <a:defRPr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6 –كاهش ميزان پذيرش پس از ترخيص </a:t>
            </a:r>
          </a:p>
          <a:p>
            <a:pPr>
              <a:buFont typeface="Wingdings 2" pitchFamily="18" charset="2"/>
              <a:buNone/>
              <a:defRPr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7- </a:t>
            </a:r>
            <a:r>
              <a:rPr lang="ar-SA" sz="2400" b="1" dirty="0" smtClean="0">
                <a:solidFill>
                  <a:schemeClr val="tx1"/>
                </a:solidFill>
                <a:cs typeface="B Nazanin" pitchFamily="2" charset="-78"/>
              </a:rPr>
              <a:t>كاهش هزينه</a:t>
            </a:r>
            <a:r>
              <a:rPr lang="en-US" sz="2400" b="1" dirty="0" smtClean="0">
                <a:solidFill>
                  <a:schemeClr val="tx1"/>
                </a:solidFill>
                <a:cs typeface="B Nazanin" pitchFamily="2" charset="-78"/>
              </a:rPr>
              <a:t>‌</a:t>
            </a:r>
            <a:r>
              <a:rPr lang="ar-SA" sz="2400" b="1" dirty="0" smtClean="0">
                <a:solidFill>
                  <a:schemeClr val="tx1"/>
                </a:solidFill>
                <a:cs typeface="B Nazanin" pitchFamily="2" charset="-78"/>
              </a:rPr>
              <a:t>ها</a:t>
            </a: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بخصوص در زمینه بستری</a:t>
            </a:r>
            <a:r>
              <a:rPr lang="ar-SA" sz="2400" b="1" dirty="0" smtClean="0">
                <a:solidFill>
                  <a:schemeClr val="tx1"/>
                </a:solidFill>
                <a:cs typeface="B Nazanin" pitchFamily="2" charset="-78"/>
              </a:rPr>
              <a:t> </a:t>
            </a:r>
            <a:endParaRPr lang="fa-IR" sz="2400" b="1" dirty="0" smtClean="0">
              <a:solidFill>
                <a:schemeClr val="tx1"/>
              </a:solidFill>
              <a:cs typeface="B Nazanin" pitchFamily="2" charset="-78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8- </a:t>
            </a:r>
            <a:r>
              <a:rPr lang="ar-SA" sz="2400" b="1" dirty="0" smtClean="0">
                <a:solidFill>
                  <a:schemeClr val="tx1"/>
                </a:solidFill>
                <a:cs typeface="B Nazanin" pitchFamily="2" charset="-78"/>
              </a:rPr>
              <a:t>افزايش استقلال و </a:t>
            </a: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کاهش</a:t>
            </a:r>
            <a:r>
              <a:rPr lang="ar-SA" sz="2400" b="1" dirty="0" smtClean="0">
                <a:solidFill>
                  <a:schemeClr val="tx1"/>
                </a:solidFill>
                <a:cs typeface="B Nazanin" pitchFamily="2" charset="-78"/>
              </a:rPr>
              <a:t> وابستگي </a:t>
            </a: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غیر منطقی </a:t>
            </a:r>
            <a:r>
              <a:rPr lang="ar-SA" sz="2400" b="1" dirty="0" smtClean="0">
                <a:solidFill>
                  <a:schemeClr val="tx1"/>
                </a:solidFill>
                <a:cs typeface="B Nazanin" pitchFamily="2" charset="-78"/>
              </a:rPr>
              <a:t>بيمار </a:t>
            </a:r>
            <a:endParaRPr lang="fa-IR" sz="2400" b="1" dirty="0" smtClean="0">
              <a:solidFill>
                <a:schemeClr val="tx1"/>
              </a:solidFill>
              <a:cs typeface="B Nazanin" pitchFamily="2" charset="-78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9-افزايش احتمال مراجعه به موقع بيمار جهت ويزيت هاي پيگيري</a:t>
            </a:r>
          </a:p>
          <a:p>
            <a:pPr>
              <a:buFont typeface="Wingdings 2" pitchFamily="18" charset="2"/>
              <a:buNone/>
              <a:defRPr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10-  اقدام به موقع بیمار در موارد فوریت ها</a:t>
            </a:r>
          </a:p>
          <a:p>
            <a:pPr>
              <a:buFont typeface="Wingdings 2" pitchFamily="18" charset="2"/>
              <a:buNone/>
              <a:defRPr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11-</a:t>
            </a:r>
            <a:r>
              <a:rPr lang="fa-IR" sz="2400" b="1" kern="0" dirty="0" smtClean="0">
                <a:solidFill>
                  <a:schemeClr val="tx1"/>
                </a:solidFill>
                <a:cs typeface="B Nazanin" pitchFamily="2" charset="-78"/>
              </a:rPr>
              <a:t>تغییر رفتارهای بهداشتی و کمک به پیشگیری  از بیماریها</a:t>
            </a:r>
            <a:endParaRPr lang="fa-IR" sz="2400" b="1" dirty="0" smtClean="0">
              <a:solidFill>
                <a:schemeClr val="tx1"/>
              </a:solidFill>
              <a:cs typeface="B Nazanin" pitchFamily="2" charset="-78"/>
            </a:endParaRPr>
          </a:p>
          <a:p>
            <a:pPr>
              <a:buFont typeface="Wingdings 2" pitchFamily="18" charset="2"/>
              <a:buNone/>
              <a:defRPr/>
            </a:pPr>
            <a:endParaRPr lang="ar-SA" sz="2800" b="1" dirty="0" smtClean="0">
              <a:solidFill>
                <a:schemeClr val="tx1"/>
              </a:solidFill>
              <a:cs typeface="B Nazanin" pitchFamily="2" charset="-78"/>
            </a:endParaRPr>
          </a:p>
          <a:p>
            <a:pPr>
              <a:buFont typeface="Wingdings 2" pitchFamily="18" charset="2"/>
              <a:buNone/>
              <a:defRPr/>
            </a:pPr>
            <a:endParaRPr lang="en-US" sz="2800" b="1" dirty="0" smtClean="0">
              <a:solidFill>
                <a:schemeClr val="tx1"/>
              </a:solidFill>
              <a:cs typeface="B Nazanin" pitchFamily="2" charset="-78"/>
            </a:endParaRPr>
          </a:p>
          <a:p>
            <a:pPr>
              <a:buFont typeface="Wingdings 2" pitchFamily="18" charset="2"/>
              <a:buNone/>
              <a:defRPr/>
            </a:pPr>
            <a:endParaRPr lang="fa-IR" sz="2800" b="1" dirty="0" smtClean="0">
              <a:solidFill>
                <a:schemeClr val="tx1"/>
              </a:solidFill>
              <a:cs typeface="B Nazanin" pitchFamily="2" charset="-78"/>
            </a:endParaRPr>
          </a:p>
          <a:p>
            <a:pPr>
              <a:buFont typeface="Wingdings 2" pitchFamily="18" charset="2"/>
              <a:buNone/>
              <a:defRPr/>
            </a:pPr>
            <a:endParaRPr lang="fa-IR" sz="2800" dirty="0" smtClean="0"/>
          </a:p>
          <a:p>
            <a:pPr>
              <a:buFont typeface="Wingdings 2" pitchFamily="18" charset="2"/>
              <a:buNone/>
              <a:defRPr/>
            </a:pPr>
            <a:endParaRPr lang="fa-IR" sz="28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57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43"/>
    </mc:Choice>
    <mc:Fallback>
      <p:transition spd="slow" advTm="68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828801"/>
            <a:ext cx="7583487" cy="2514600"/>
          </a:xfrm>
          <a:ln>
            <a:solidFill>
              <a:schemeClr val="tx2"/>
            </a:solidFill>
          </a:ln>
        </p:spPr>
        <p:txBody>
          <a:bodyPr/>
          <a:lstStyle/>
          <a:p>
            <a:pPr algn="just"/>
            <a:r>
              <a:rPr lang="fa-IR" sz="2800" u="sng" dirty="0" smtClean="0">
                <a:cs typeface="B Nazanin" pitchFamily="2" charset="-78"/>
              </a:rPr>
              <a:t>آموزش به بیمار</a:t>
            </a:r>
            <a:r>
              <a:rPr lang="fa-IR" sz="2800" dirty="0" smtClean="0">
                <a:cs typeface="B Nazanin" pitchFamily="2" charset="-78"/>
              </a:rPr>
              <a:t>؛ فرآيندي است بيمارمحور مبتني برنيازهاي تعيين شده توسط تیم پزشكی وبيمارکه  براي كمك به بيمار درتصميم گيري مشاركتي وآگاهانه براي كنترل وكنارآمدن هرچه </a:t>
            </a:r>
            <a:r>
              <a:rPr lang="fa-IR" sz="2800" dirty="0" smtClean="0">
                <a:cs typeface="B Nazanin" pitchFamily="2" charset="-78"/>
              </a:rPr>
              <a:t>بهتر</a:t>
            </a:r>
            <a:r>
              <a:rPr lang="en-US" sz="2800" dirty="0" smtClean="0">
                <a:cs typeface="B Nazanin" pitchFamily="2" charset="-78"/>
              </a:rPr>
              <a:t> </a:t>
            </a:r>
            <a:r>
              <a:rPr lang="fa-IR" sz="2800" dirty="0" smtClean="0">
                <a:cs typeface="B Nazanin" pitchFamily="2" charset="-78"/>
              </a:rPr>
              <a:t>بيمار با</a:t>
            </a:r>
            <a:r>
              <a:rPr lang="en-US" sz="2800" dirty="0" smtClean="0">
                <a:cs typeface="B Nazanin" pitchFamily="2" charset="-78"/>
              </a:rPr>
              <a:t> </a:t>
            </a:r>
            <a:r>
              <a:rPr lang="fa-IR" sz="2800" dirty="0" smtClean="0">
                <a:cs typeface="B Nazanin" pitchFamily="2" charset="-78"/>
              </a:rPr>
              <a:t>بيماري </a:t>
            </a:r>
            <a:r>
              <a:rPr lang="fa-IR" sz="2800" dirty="0" smtClean="0">
                <a:cs typeface="B Nazanin" pitchFamily="2" charset="-78"/>
              </a:rPr>
              <a:t>اش اجرا مي‌گردد.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30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41"/>
    </mc:Choice>
    <mc:Fallback>
      <p:transition spd="slow" advTm="77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828801"/>
            <a:ext cx="7583487" cy="22098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fa-IR" b="1" dirty="0" smtClean="0">
                <a:solidFill>
                  <a:srgbClr val="002060"/>
                </a:solidFill>
                <a:cs typeface="B Nazanin" pitchFamily="2" charset="-78"/>
              </a:rPr>
              <a:t>بسیاری ازافرادتصورمی کنندآموزش به بیماریعنی انتقال اطلاعات ازطریق صحبت، نوشته ها، نوار ویدیویی، اینترنت و.....</a:t>
            </a:r>
          </a:p>
          <a:p>
            <a:r>
              <a:rPr lang="fa-IR" b="1" dirty="0" smtClean="0">
                <a:solidFill>
                  <a:srgbClr val="002060"/>
                </a:solidFill>
                <a:cs typeface="B Nazanin" pitchFamily="2" charset="-78"/>
              </a:rPr>
              <a:t> اماافزایش دانش بیمار اگرچه کاملاً ضروری است،تنها بخشی ازفرایندپیچیده آموزش محسوب می شود که در پایان باید منجر به تغییر رفتار شود.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5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552"/>
    </mc:Choice>
    <mc:Fallback>
      <p:transition spd="slow" advTm="82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volution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1221</Words>
  <Application>Microsoft Office PowerPoint</Application>
  <PresentationFormat>On-screen Show (4:3)</PresentationFormat>
  <Paragraphs>143</Paragraphs>
  <Slides>29</Slides>
  <Notes>0</Notes>
  <HiddenSlides>0</HiddenSlides>
  <MMClips>29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Revolution</vt:lpstr>
      <vt:lpstr>اصول صحیح آموزش به بیمار</vt:lpstr>
      <vt:lpstr>عناوين</vt:lpstr>
      <vt:lpstr>PowerPoint Presentation</vt:lpstr>
      <vt:lpstr>این تغییرات عبارتند از:</vt:lpstr>
      <vt:lpstr>PowerPoint Presentation</vt:lpstr>
      <vt:lpstr>اهداف آموزش به بيمار </vt:lpstr>
      <vt:lpstr>اهداف آموزش به بيمار</vt:lpstr>
      <vt:lpstr>PowerPoint Presentation</vt:lpstr>
      <vt:lpstr>PowerPoint Presentation</vt:lpstr>
      <vt:lpstr>PowerPoint Presentation</vt:lpstr>
      <vt:lpstr>اصول كلي</vt:lpstr>
      <vt:lpstr> افراد آموزش دهنده</vt:lpstr>
      <vt:lpstr>      آموزش هاي بدو ورود</vt:lpstr>
      <vt:lpstr>آموزش هاي بدو ورود</vt:lpstr>
      <vt:lpstr>آموزش هاي حين بستري</vt:lpstr>
      <vt:lpstr>آموزش هاي حين بستري</vt:lpstr>
      <vt:lpstr>عناوين آموزش هاي حين بستري</vt:lpstr>
      <vt:lpstr>عناوين آموزش هاي حين بستري</vt:lpstr>
      <vt:lpstr>     آموزش حين ترخيص</vt:lpstr>
      <vt:lpstr>آموزش هاي پس از ترخيص</vt:lpstr>
      <vt:lpstr>روشهای آموزش به بیمار</vt:lpstr>
      <vt:lpstr>مراحل آموزش به بیمار</vt:lpstr>
      <vt:lpstr>فرایند آموزش به بیمار</vt:lpstr>
      <vt:lpstr>نكات كليدي در اجراي آموزش</vt:lpstr>
      <vt:lpstr>  قبل ازشروع آموزش</vt:lpstr>
      <vt:lpstr> درحین آموزش</vt:lpstr>
      <vt:lpstr> بعد ازآموزش</vt:lpstr>
      <vt:lpstr>موانع رایج در آموزش به بیمار</vt:lpstr>
      <vt:lpstr>با تشکر از توجه شما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اصول صحیح آموزش به بیمار</dc:title>
  <dc:creator>ADMIN</dc:creator>
  <cp:lastModifiedBy>ADMIN</cp:lastModifiedBy>
  <cp:revision>9</cp:revision>
  <dcterms:created xsi:type="dcterms:W3CDTF">2020-11-10T17:58:44Z</dcterms:created>
  <dcterms:modified xsi:type="dcterms:W3CDTF">2020-11-10T19:53:32Z</dcterms:modified>
</cp:coreProperties>
</file>